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  <p:sldMasterId id="2147483948" r:id="rId6"/>
    <p:sldMasterId id="2147483990" r:id="rId7"/>
  </p:sldMasterIdLst>
  <p:notesMasterIdLst>
    <p:notesMasterId r:id="rId59"/>
  </p:notesMasterIdLst>
  <p:handoutMasterIdLst>
    <p:handoutMasterId r:id="rId60"/>
  </p:handoutMasterIdLst>
  <p:sldIdLst>
    <p:sldId id="256" r:id="rId8"/>
    <p:sldId id="257" r:id="rId9"/>
    <p:sldId id="258" r:id="rId10"/>
    <p:sldId id="259" r:id="rId11"/>
    <p:sldId id="260" r:id="rId12"/>
    <p:sldId id="262" r:id="rId13"/>
    <p:sldId id="263" r:id="rId14"/>
    <p:sldId id="267" r:id="rId15"/>
    <p:sldId id="264" r:id="rId16"/>
    <p:sldId id="265" r:id="rId17"/>
    <p:sldId id="266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5" r:id="rId36"/>
    <p:sldId id="289" r:id="rId37"/>
    <p:sldId id="307" r:id="rId38"/>
    <p:sldId id="308" r:id="rId39"/>
    <p:sldId id="306" r:id="rId40"/>
    <p:sldId id="309" r:id="rId41"/>
    <p:sldId id="310" r:id="rId42"/>
    <p:sldId id="287" r:id="rId43"/>
    <p:sldId id="290" r:id="rId44"/>
    <p:sldId id="291" r:id="rId45"/>
    <p:sldId id="292" r:id="rId46"/>
    <p:sldId id="296" r:id="rId47"/>
    <p:sldId id="305" r:id="rId48"/>
    <p:sldId id="293" r:id="rId49"/>
    <p:sldId id="295" r:id="rId50"/>
    <p:sldId id="294" r:id="rId51"/>
    <p:sldId id="297" r:id="rId52"/>
    <p:sldId id="299" r:id="rId53"/>
    <p:sldId id="300" r:id="rId54"/>
    <p:sldId id="301" r:id="rId55"/>
    <p:sldId id="302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7C7C7"/>
    <a:srgbClr val="FFFFFF"/>
    <a:srgbClr val="F2F2F2"/>
    <a:srgbClr val="C73D56"/>
    <a:srgbClr val="FF94A6"/>
    <a:srgbClr val="CD4563"/>
    <a:srgbClr val="C42A4A"/>
    <a:srgbClr val="E5F1F8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35166D-9D0A-436F-9AED-6E79B10A8544}" v="47" dt="2021-11-19T12:15:40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82" y="72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19/11/2021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371278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2016 Amadeus IT Group SA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7787020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9" r:id="rId22"/>
    <p:sldLayoutId id="2147483901" r:id="rId23"/>
    <p:sldLayoutId id="2147483853" r:id="rId24"/>
    <p:sldLayoutId id="2147483888" r:id="rId25"/>
    <p:sldLayoutId id="2147483890" r:id="rId26"/>
    <p:sldLayoutId id="2147483895" r:id="rId27"/>
    <p:sldLayoutId id="2147483903" r:id="rId28"/>
    <p:sldLayoutId id="2147483902" r:id="rId29"/>
    <p:sldLayoutId id="2147483904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  <p:sldLayoutId id="2147484022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1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ndwww.nce.amadeus.net/git/projects/TSUMLS/repos/rl-novels-workshop/browse" TargetMode="External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51.xml"/><Relationship Id="rId1" Type="http://schemas.openxmlformats.org/officeDocument/2006/relationships/slideLayout" Target="../slideLayouts/slideLayout9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1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72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98F1CED-8DB4-4204-B24F-7AABB927E3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6058D-2F55-4BAC-A307-194A1AFC68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2128" y="3231459"/>
            <a:ext cx="3402429" cy="914400"/>
          </a:xfrm>
        </p:spPr>
        <p:txBody>
          <a:bodyPr/>
          <a:lstStyle/>
          <a:p>
            <a:r>
              <a:rPr lang="en-US" dirty="0"/>
              <a:t>RL Novels</a:t>
            </a:r>
          </a:p>
          <a:p>
            <a:r>
              <a:rPr lang="en-US" dirty="0"/>
              <a:t>Workshop I – Tabular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6F13C-EDEA-4282-A5D6-293777E9F7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004" y="5881330"/>
            <a:ext cx="3472495" cy="872459"/>
          </a:xfrm>
        </p:spPr>
        <p:txBody>
          <a:bodyPr/>
          <a:lstStyle/>
          <a:p>
            <a:pPr algn="r">
              <a:spcBef>
                <a:spcPts val="0"/>
              </a:spcBef>
            </a:pPr>
            <a:r>
              <a:rPr lang="en-US" sz="1600" dirty="0"/>
              <a:t>Giovanni GATTI PINHEIRO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February, 2</a:t>
            </a:r>
            <a:r>
              <a:rPr lang="en-US" sz="1600" baseline="30000" dirty="0"/>
              <a:t>nd</a:t>
            </a:r>
            <a:r>
              <a:rPr lang="en-US" sz="1600" dirty="0"/>
              <a:t> 2020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AIR-REV-DPI-MLS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67F8-AF7B-4979-9776-E083C3FC5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920-6DEF-4B01-A815-E4E420686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96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 rot="5400000">
            <a:off x="5596052" y="2396785"/>
            <a:ext cx="359692" cy="844151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 rot="16200000">
            <a:off x="6013940" y="3575149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 rot="16041205">
            <a:off x="6082160" y="1806819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6222144" y="3536777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228507" y="1763244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249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016E86-C140-4E35-B51C-0F0F2835AFCE}"/>
              </a:ext>
            </a:extLst>
          </p:cNvPr>
          <p:cNvSpPr/>
          <p:nvPr/>
        </p:nvSpPr>
        <p:spPr>
          <a:xfrm>
            <a:off x="7352855" y="1371600"/>
            <a:ext cx="1536419" cy="1606731"/>
          </a:xfrm>
          <a:custGeom>
            <a:avLst/>
            <a:gdLst>
              <a:gd name="connsiteX0" fmla="*/ 1536419 w 1536419"/>
              <a:gd name="connsiteY0" fmla="*/ 0 h 1606731"/>
              <a:gd name="connsiteX1" fmla="*/ 1288225 w 1536419"/>
              <a:gd name="connsiteY1" fmla="*/ 1051560 h 1606731"/>
              <a:gd name="connsiteX2" fmla="*/ 60316 w 1536419"/>
              <a:gd name="connsiteY2" fmla="*/ 1463040 h 1606731"/>
              <a:gd name="connsiteX3" fmla="*/ 275854 w 1536419"/>
              <a:gd name="connsiteY3" fmla="*/ 1312817 h 1606731"/>
              <a:gd name="connsiteX4" fmla="*/ 1534 w 1536419"/>
              <a:gd name="connsiteY4" fmla="*/ 1495697 h 1606731"/>
              <a:gd name="connsiteX5" fmla="*/ 426076 w 1536419"/>
              <a:gd name="connsiteY5" fmla="*/ 1606731 h 16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419" h="1606731">
                <a:moveTo>
                  <a:pt x="1536419" y="0"/>
                </a:moveTo>
                <a:cubicBezTo>
                  <a:pt x="1535330" y="403860"/>
                  <a:pt x="1534242" y="807720"/>
                  <a:pt x="1288225" y="1051560"/>
                </a:cubicBezTo>
                <a:cubicBezTo>
                  <a:pt x="1042208" y="1295400"/>
                  <a:pt x="229044" y="1419497"/>
                  <a:pt x="60316" y="1463040"/>
                </a:cubicBezTo>
                <a:cubicBezTo>
                  <a:pt x="-108413" y="1506583"/>
                  <a:pt x="285651" y="1307374"/>
                  <a:pt x="275854" y="1312817"/>
                </a:cubicBezTo>
                <a:cubicBezTo>
                  <a:pt x="266057" y="1318260"/>
                  <a:pt x="-23503" y="1446711"/>
                  <a:pt x="1534" y="1495697"/>
                </a:cubicBezTo>
                <a:cubicBezTo>
                  <a:pt x="26571" y="1544683"/>
                  <a:pt x="226323" y="1575707"/>
                  <a:pt x="426076" y="1606731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F7F9B-BA2F-44E6-8668-783AD1ED1C0C}"/>
              </a:ext>
            </a:extLst>
          </p:cNvPr>
          <p:cNvSpPr txBox="1"/>
          <p:nvPr/>
        </p:nvSpPr>
        <p:spPr>
          <a:xfrm>
            <a:off x="7924873" y="422710"/>
            <a:ext cx="210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It is very hard to get through this state, better to avoid it…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5E98A9-06F6-4443-ABD6-380D130621AA}"/>
              </a:ext>
            </a:extLst>
          </p:cNvPr>
          <p:cNvSpPr/>
          <p:nvPr/>
        </p:nvSpPr>
        <p:spPr>
          <a:xfrm>
            <a:off x="3706755" y="624938"/>
            <a:ext cx="2016056" cy="940547"/>
          </a:xfrm>
          <a:custGeom>
            <a:avLst/>
            <a:gdLst>
              <a:gd name="connsiteX0" fmla="*/ 0 w 2016056"/>
              <a:gd name="connsiteY0" fmla="*/ 0 h 940547"/>
              <a:gd name="connsiteX1" fmla="*/ 1763486 w 2016056"/>
              <a:gd name="connsiteY1" fmla="*/ 97972 h 940547"/>
              <a:gd name="connsiteX2" fmla="*/ 2011680 w 2016056"/>
              <a:gd name="connsiteY2" fmla="*/ 457200 h 940547"/>
              <a:gd name="connsiteX3" fmla="*/ 1841863 w 2016056"/>
              <a:gd name="connsiteY3" fmla="*/ 627017 h 940547"/>
              <a:gd name="connsiteX4" fmla="*/ 1815738 w 2016056"/>
              <a:gd name="connsiteY4" fmla="*/ 894806 h 940547"/>
              <a:gd name="connsiteX5" fmla="*/ 1691640 w 2016056"/>
              <a:gd name="connsiteY5" fmla="*/ 770709 h 940547"/>
              <a:gd name="connsiteX6" fmla="*/ 1828800 w 2016056"/>
              <a:gd name="connsiteY6" fmla="*/ 940526 h 940547"/>
              <a:gd name="connsiteX7" fmla="*/ 1959429 w 2016056"/>
              <a:gd name="connsiteY7" fmla="*/ 757646 h 9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6056" h="940547">
                <a:moveTo>
                  <a:pt x="0" y="0"/>
                </a:moveTo>
                <a:cubicBezTo>
                  <a:pt x="714103" y="10886"/>
                  <a:pt x="1428206" y="21772"/>
                  <a:pt x="1763486" y="97972"/>
                </a:cubicBezTo>
                <a:cubicBezTo>
                  <a:pt x="2098766" y="174172"/>
                  <a:pt x="1998617" y="369026"/>
                  <a:pt x="2011680" y="457200"/>
                </a:cubicBezTo>
                <a:cubicBezTo>
                  <a:pt x="2024743" y="545374"/>
                  <a:pt x="1874520" y="554083"/>
                  <a:pt x="1841863" y="627017"/>
                </a:cubicBezTo>
                <a:cubicBezTo>
                  <a:pt x="1809206" y="699951"/>
                  <a:pt x="1840775" y="870857"/>
                  <a:pt x="1815738" y="894806"/>
                </a:cubicBezTo>
                <a:cubicBezTo>
                  <a:pt x="1790701" y="918755"/>
                  <a:pt x="1689463" y="763089"/>
                  <a:pt x="1691640" y="770709"/>
                </a:cubicBezTo>
                <a:cubicBezTo>
                  <a:pt x="1693817" y="778329"/>
                  <a:pt x="1784169" y="942703"/>
                  <a:pt x="1828800" y="940526"/>
                </a:cubicBezTo>
                <a:cubicBezTo>
                  <a:pt x="1873431" y="938349"/>
                  <a:pt x="1916430" y="847997"/>
                  <a:pt x="1959429" y="75764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78DD7-D3B6-44A3-9356-4F0A274786AB}"/>
              </a:ext>
            </a:extLst>
          </p:cNvPr>
          <p:cNvSpPr txBox="1"/>
          <p:nvPr/>
        </p:nvSpPr>
        <p:spPr>
          <a:xfrm>
            <a:off x="1439649" y="327957"/>
            <a:ext cx="22990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Then we are not closer to answer after reaching this state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>
            <a:off x="4506451" y="213577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>
            <a:off x="3480423" y="1580381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>
            <a:off x="4908860" y="1616873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31" grpId="0"/>
      <p:bldP spid="31" grpId="1"/>
      <p:bldP spid="32" grpId="0" animBg="1"/>
      <p:bldP spid="33" grpId="0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 rot="5400000">
            <a:off x="3625943" y="122745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 rot="16200000">
            <a:off x="4228738" y="2301296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 rot="16200000">
            <a:off x="4242268" y="835528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49F6FA-6813-4B4E-8675-13500B53C570}"/>
              </a:ext>
            </a:extLst>
          </p:cNvPr>
          <p:cNvSpPr txBox="1"/>
          <p:nvPr/>
        </p:nvSpPr>
        <p:spPr>
          <a:xfrm>
            <a:off x="637311" y="3049717"/>
            <a:ext cx="286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At worst we stay at the same place…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9C4F5B70-FDA5-453B-81A9-5B2404627CB8}"/>
              </a:ext>
            </a:extLst>
          </p:cNvPr>
          <p:cNvSpPr/>
          <p:nvPr/>
        </p:nvSpPr>
        <p:spPr>
          <a:xfrm>
            <a:off x="581573" y="3049717"/>
            <a:ext cx="3184282" cy="646331"/>
          </a:xfrm>
          <a:prstGeom prst="wedgeRectCallout">
            <a:avLst>
              <a:gd name="adj1" fmla="val 44665"/>
              <a:gd name="adj2" fmla="val -12072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4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b="1" dirty="0">
                <a:solidFill>
                  <a:schemeClr val="bg2"/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261526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51317-9255-42DC-9F44-EFC225A7C2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Hope you guys have Python 3.5+ installed…</a:t>
            </a:r>
          </a:p>
          <a:p>
            <a:endParaRPr lang="en-US" dirty="0"/>
          </a:p>
          <a:p>
            <a:r>
              <a:rPr lang="en-US" dirty="0"/>
              <a:t> If you don’t have git installed, do it! Now!</a:t>
            </a:r>
          </a:p>
          <a:p>
            <a:endParaRPr lang="en-US" dirty="0"/>
          </a:p>
          <a:p>
            <a:r>
              <a:rPr lang="en-US" dirty="0"/>
              <a:t> Clone/Fork </a:t>
            </a:r>
            <a:r>
              <a:rPr lang="en-IE" dirty="0">
                <a:hlinkClick r:id="rId2"/>
              </a:rPr>
              <a:t>https://rndwww.nce.amadeus.net/git/projects/TSUMLS/repos/rl-novels-workshop/browse</a:t>
            </a:r>
            <a:endParaRPr lang="en-IE" dirty="0"/>
          </a:p>
          <a:p>
            <a:endParaRPr lang="en-IE" dirty="0"/>
          </a:p>
          <a:p>
            <a:r>
              <a:rPr lang="en-IE" dirty="0"/>
              <a:t>Create a </a:t>
            </a:r>
            <a:r>
              <a:rPr lang="en-IE" dirty="0" err="1"/>
              <a:t>virtualenv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3EA5A-49D6-4ADC-BC31-837AABEED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A38C-C41E-4351-A987-F295882AC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45AC5C-231A-419A-B5BF-7FFF508D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602FF3-F463-4314-BAAB-AC7A7AA73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Set-up Tooling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052E12-C8D4-48AC-B617-BB72F1C75A9C}"/>
              </a:ext>
            </a:extLst>
          </p:cNvPr>
          <p:cNvSpPr/>
          <p:nvPr/>
        </p:nvSpPr>
        <p:spPr>
          <a:xfrm>
            <a:off x="6883524" y="1130243"/>
            <a:ext cx="1063903" cy="699832"/>
          </a:xfrm>
          <a:custGeom>
            <a:avLst/>
            <a:gdLst>
              <a:gd name="connsiteX0" fmla="*/ 954188 w 1063903"/>
              <a:gd name="connsiteY0" fmla="*/ 7501 h 699832"/>
              <a:gd name="connsiteX1" fmla="*/ 980314 w 1063903"/>
              <a:gd name="connsiteY1" fmla="*/ 79347 h 699832"/>
              <a:gd name="connsiteX2" fmla="*/ 1006440 w 1063903"/>
              <a:gd name="connsiteY2" fmla="*/ 575735 h 699832"/>
              <a:gd name="connsiteX3" fmla="*/ 144291 w 1063903"/>
              <a:gd name="connsiteY3" fmla="*/ 588798 h 699832"/>
              <a:gd name="connsiteX4" fmla="*/ 183480 w 1063903"/>
              <a:gd name="connsiteY4" fmla="*/ 484295 h 699832"/>
              <a:gd name="connsiteX5" fmla="*/ 600 w 1063903"/>
              <a:gd name="connsiteY5" fmla="*/ 595329 h 699832"/>
              <a:gd name="connsiteX6" fmla="*/ 255326 w 1063903"/>
              <a:gd name="connsiteY6" fmla="*/ 699832 h 69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903" h="699832">
                <a:moveTo>
                  <a:pt x="954188" y="7501"/>
                </a:moveTo>
                <a:cubicBezTo>
                  <a:pt x="962896" y="-3929"/>
                  <a:pt x="971605" y="-15359"/>
                  <a:pt x="980314" y="79347"/>
                </a:cubicBezTo>
                <a:cubicBezTo>
                  <a:pt x="989023" y="174053"/>
                  <a:pt x="1145777" y="490827"/>
                  <a:pt x="1006440" y="575735"/>
                </a:cubicBezTo>
                <a:cubicBezTo>
                  <a:pt x="867103" y="660643"/>
                  <a:pt x="281451" y="604038"/>
                  <a:pt x="144291" y="588798"/>
                </a:cubicBezTo>
                <a:cubicBezTo>
                  <a:pt x="7131" y="573558"/>
                  <a:pt x="207428" y="483207"/>
                  <a:pt x="183480" y="484295"/>
                </a:cubicBezTo>
                <a:cubicBezTo>
                  <a:pt x="159532" y="485383"/>
                  <a:pt x="-11374" y="559406"/>
                  <a:pt x="600" y="595329"/>
                </a:cubicBezTo>
                <a:cubicBezTo>
                  <a:pt x="12574" y="631252"/>
                  <a:pt x="229200" y="666086"/>
                  <a:pt x="255326" y="6998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A2BD-B85C-4D0E-836A-0D04BBE1C55C}"/>
              </a:ext>
            </a:extLst>
          </p:cNvPr>
          <p:cNvSpPr txBox="1"/>
          <p:nvPr/>
        </p:nvSpPr>
        <p:spPr>
          <a:xfrm>
            <a:off x="6485475" y="711122"/>
            <a:ext cx="29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 backup plan for that…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42347-7E74-45A4-A9C7-0F286626035D}"/>
              </a:ext>
            </a:extLst>
          </p:cNvPr>
          <p:cNvSpPr txBox="1"/>
          <p:nvPr/>
        </p:nvSpPr>
        <p:spPr>
          <a:xfrm>
            <a:off x="2007549" y="6150280"/>
            <a:ext cx="435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python3 –m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venv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env</a:t>
            </a:r>
          </a:p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source env/bin/activate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8CA399-38B8-4DA2-8BC5-13D7A7348A6A}"/>
              </a:ext>
            </a:extLst>
          </p:cNvPr>
          <p:cNvSpPr/>
          <p:nvPr/>
        </p:nvSpPr>
        <p:spPr>
          <a:xfrm>
            <a:off x="2651761" y="6128419"/>
            <a:ext cx="365760" cy="39119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0A6604-4620-435D-843A-A250DE785EF3}"/>
              </a:ext>
            </a:extLst>
          </p:cNvPr>
          <p:cNvSpPr/>
          <p:nvPr/>
        </p:nvSpPr>
        <p:spPr>
          <a:xfrm>
            <a:off x="3346569" y="4925330"/>
            <a:ext cx="3224048" cy="593727"/>
          </a:xfrm>
          <a:custGeom>
            <a:avLst/>
            <a:gdLst>
              <a:gd name="connsiteX0" fmla="*/ 3224048 w 3224048"/>
              <a:gd name="connsiteY0" fmla="*/ 593727 h 593727"/>
              <a:gd name="connsiteX1" fmla="*/ 2309648 w 3224048"/>
              <a:gd name="connsiteY1" fmla="*/ 358596 h 593727"/>
              <a:gd name="connsiteX2" fmla="*/ 565757 w 3224048"/>
              <a:gd name="connsiteY2" fmla="*/ 182247 h 593727"/>
              <a:gd name="connsiteX3" fmla="*/ 4054 w 3224048"/>
              <a:gd name="connsiteY3" fmla="*/ 32024 h 593727"/>
              <a:gd name="connsiteX4" fmla="*/ 297968 w 3224048"/>
              <a:gd name="connsiteY4" fmla="*/ 267156 h 593727"/>
              <a:gd name="connsiteX5" fmla="*/ 4054 w 3224048"/>
              <a:gd name="connsiteY5" fmla="*/ 25493 h 593727"/>
              <a:gd name="connsiteX6" fmla="*/ 454722 w 3224048"/>
              <a:gd name="connsiteY6" fmla="*/ 18961 h 59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048" h="593727">
                <a:moveTo>
                  <a:pt x="3224048" y="593727"/>
                </a:moveTo>
                <a:cubicBezTo>
                  <a:pt x="2988372" y="510451"/>
                  <a:pt x="2752696" y="427176"/>
                  <a:pt x="2309648" y="358596"/>
                </a:cubicBezTo>
                <a:cubicBezTo>
                  <a:pt x="1866600" y="290016"/>
                  <a:pt x="950023" y="236676"/>
                  <a:pt x="565757" y="182247"/>
                </a:cubicBezTo>
                <a:cubicBezTo>
                  <a:pt x="181491" y="127818"/>
                  <a:pt x="48685" y="17873"/>
                  <a:pt x="4054" y="32024"/>
                </a:cubicBezTo>
                <a:cubicBezTo>
                  <a:pt x="-40577" y="46175"/>
                  <a:pt x="297968" y="268244"/>
                  <a:pt x="297968" y="267156"/>
                </a:cubicBezTo>
                <a:cubicBezTo>
                  <a:pt x="297968" y="266068"/>
                  <a:pt x="-22072" y="66859"/>
                  <a:pt x="4054" y="25493"/>
                </a:cubicBezTo>
                <a:cubicBezTo>
                  <a:pt x="30180" y="-15873"/>
                  <a:pt x="242451" y="1544"/>
                  <a:pt x="454722" y="1896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EE815D-25DD-465D-A081-C6852FA7A654}"/>
              </a:ext>
            </a:extLst>
          </p:cNvPr>
          <p:cNvSpPr txBox="1"/>
          <p:nvPr/>
        </p:nvSpPr>
        <p:spPr>
          <a:xfrm>
            <a:off x="6570618" y="5393667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cd to target directory</a:t>
            </a:r>
          </a:p>
        </p:txBody>
      </p:sp>
    </p:spTree>
    <p:extLst>
      <p:ext uri="{BB962C8B-B14F-4D97-AF65-F5344CB8AC3E}">
        <p14:creationId xmlns:p14="http://schemas.microsoft.com/office/powerpoint/2010/main" val="35576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3A7DE1-2C8A-4567-B7BD-CEB7529872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Install dependencies</a:t>
            </a:r>
          </a:p>
          <a:p>
            <a:endParaRPr lang="en-IE" dirty="0"/>
          </a:p>
          <a:p>
            <a:r>
              <a:rPr lang="en-IE" dirty="0"/>
              <a:t>Sanity test that you can run the application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E" dirty="0"/>
              <a:t>Create your own branch (from master)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Load it to you favorite IDE (mine is PyCharm)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29EFF-42F9-4C3D-AFC2-FD94156A0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09F9-068A-4666-82E3-B69190BAD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F564EC-D1CB-42A4-90E7-A416EE4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C9A9FD-BF8C-4517-ACE0-2AFBAE3EA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Setup Tooling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D828-2FEA-4D8F-9B48-E4EF99813924}"/>
              </a:ext>
            </a:extLst>
          </p:cNvPr>
          <p:cNvSpPr txBox="1"/>
          <p:nvPr/>
        </p:nvSpPr>
        <p:spPr>
          <a:xfrm>
            <a:off x="1225955" y="4556057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git checkout –b workshop-I/your-name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7589-FF1C-4871-A917-48F2A386FA1A}"/>
              </a:ext>
            </a:extLst>
          </p:cNvPr>
          <p:cNvSpPr txBox="1"/>
          <p:nvPr/>
        </p:nvSpPr>
        <p:spPr>
          <a:xfrm>
            <a:off x="1225956" y="1935095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CA422-75DA-43B2-8432-AC87CCBD327C}"/>
              </a:ext>
            </a:extLst>
          </p:cNvPr>
          <p:cNvSpPr txBox="1"/>
          <p:nvPr/>
        </p:nvSpPr>
        <p:spPr>
          <a:xfrm>
            <a:off x="1225955" y="2925775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python workshop-I/frozen-lake.py</a:t>
            </a:r>
          </a:p>
        </p:txBody>
      </p:sp>
    </p:spTree>
    <p:extLst>
      <p:ext uri="{BB962C8B-B14F-4D97-AF65-F5344CB8AC3E}">
        <p14:creationId xmlns:p14="http://schemas.microsoft.com/office/powerpoint/2010/main" val="349595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b="1" dirty="0">
                <a:solidFill>
                  <a:srgbClr val="000000"/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100498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3B5A5-F590-4529-8189-D4F00E8A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7D8F38-174B-4AA3-8834-E1C68091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029EF4-C62C-4028-88CF-F76C7F67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E8E20-952D-4EA5-BCA6-15850E32E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C6A92-37C0-440F-998A-EB308AE4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18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51" y="1551427"/>
            <a:ext cx="7788499" cy="498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DF83F-5C8C-4509-AC5C-5143F9412F06}"/>
              </a:ext>
            </a:extLst>
          </p:cNvPr>
          <p:cNvSpPr txBox="1"/>
          <p:nvPr/>
        </p:nvSpPr>
        <p:spPr>
          <a:xfrm>
            <a:off x="7828414" y="551748"/>
            <a:ext cx="2861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Let’s start by inspecting the code and check up with what we have here….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7F7F90-B48A-4AE3-AB0A-D8900725A40D}"/>
              </a:ext>
            </a:extLst>
          </p:cNvPr>
          <p:cNvSpPr/>
          <p:nvPr/>
        </p:nvSpPr>
        <p:spPr>
          <a:xfrm>
            <a:off x="7772676" y="551748"/>
            <a:ext cx="3184282" cy="923330"/>
          </a:xfrm>
          <a:prstGeom prst="wedgeRectCallout">
            <a:avLst>
              <a:gd name="adj1" fmla="val -87634"/>
              <a:gd name="adj2" fmla="val 5612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121AA1-D7E1-4E3D-B687-DDBA45481EBC}"/>
              </a:ext>
            </a:extLst>
          </p:cNvPr>
          <p:cNvSpPr/>
          <p:nvPr/>
        </p:nvSpPr>
        <p:spPr>
          <a:xfrm rot="384211">
            <a:off x="2475411" y="918182"/>
            <a:ext cx="1389399" cy="452692"/>
          </a:xfrm>
          <a:custGeom>
            <a:avLst/>
            <a:gdLst>
              <a:gd name="connsiteX0" fmla="*/ 0 w 1572279"/>
              <a:gd name="connsiteY0" fmla="*/ 407999 h 546863"/>
              <a:gd name="connsiteX1" fmla="*/ 450669 w 1572279"/>
              <a:gd name="connsiteY1" fmla="*/ 9582 h 546863"/>
              <a:gd name="connsiteX2" fmla="*/ 1234440 w 1572279"/>
              <a:gd name="connsiteY2" fmla="*/ 153273 h 546863"/>
              <a:gd name="connsiteX3" fmla="*/ 1495697 w 1572279"/>
              <a:gd name="connsiteY3" fmla="*/ 479845 h 546863"/>
              <a:gd name="connsiteX4" fmla="*/ 1254034 w 1572279"/>
              <a:gd name="connsiteY4" fmla="*/ 362279 h 546863"/>
              <a:gd name="connsiteX5" fmla="*/ 1547949 w 1572279"/>
              <a:gd name="connsiteY5" fmla="*/ 545159 h 546863"/>
              <a:gd name="connsiteX6" fmla="*/ 1534886 w 1572279"/>
              <a:gd name="connsiteY6" fmla="*/ 231650 h 54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2279" h="546863">
                <a:moveTo>
                  <a:pt x="0" y="407999"/>
                </a:moveTo>
                <a:cubicBezTo>
                  <a:pt x="122464" y="230017"/>
                  <a:pt x="244929" y="52036"/>
                  <a:pt x="450669" y="9582"/>
                </a:cubicBezTo>
                <a:cubicBezTo>
                  <a:pt x="656409" y="-32872"/>
                  <a:pt x="1060269" y="74896"/>
                  <a:pt x="1234440" y="153273"/>
                </a:cubicBezTo>
                <a:cubicBezTo>
                  <a:pt x="1408611" y="231650"/>
                  <a:pt x="1492431" y="445011"/>
                  <a:pt x="1495697" y="479845"/>
                </a:cubicBezTo>
                <a:cubicBezTo>
                  <a:pt x="1498963" y="514679"/>
                  <a:pt x="1245325" y="351393"/>
                  <a:pt x="1254034" y="362279"/>
                </a:cubicBezTo>
                <a:cubicBezTo>
                  <a:pt x="1262743" y="373165"/>
                  <a:pt x="1501140" y="566930"/>
                  <a:pt x="1547949" y="545159"/>
                </a:cubicBezTo>
                <a:cubicBezTo>
                  <a:pt x="1594758" y="523388"/>
                  <a:pt x="1564822" y="377519"/>
                  <a:pt x="1534886" y="23165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498A659-966C-4E9D-AE02-F59F9DA0134D}"/>
              </a:ext>
            </a:extLst>
          </p:cNvPr>
          <p:cNvSpPr/>
          <p:nvPr/>
        </p:nvSpPr>
        <p:spPr>
          <a:xfrm>
            <a:off x="3455127" y="1495196"/>
            <a:ext cx="1058090" cy="558690"/>
          </a:xfrm>
          <a:custGeom>
            <a:avLst/>
            <a:gdLst>
              <a:gd name="connsiteX0" fmla="*/ 802153 w 873568"/>
              <a:gd name="connsiteY0" fmla="*/ 33158 h 558690"/>
              <a:gd name="connsiteX1" fmla="*/ 90227 w 873568"/>
              <a:gd name="connsiteY1" fmla="*/ 91941 h 558690"/>
              <a:gd name="connsiteX2" fmla="*/ 83695 w 873568"/>
              <a:gd name="connsiteY2" fmla="*/ 477295 h 558690"/>
              <a:gd name="connsiteX3" fmla="*/ 762964 w 873568"/>
              <a:gd name="connsiteY3" fmla="*/ 523015 h 558690"/>
              <a:gd name="connsiteX4" fmla="*/ 802153 w 873568"/>
              <a:gd name="connsiteY4" fmla="*/ 33158 h 55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568" h="558690">
                <a:moveTo>
                  <a:pt x="802153" y="33158"/>
                </a:moveTo>
                <a:cubicBezTo>
                  <a:pt x="690030" y="-38688"/>
                  <a:pt x="209970" y="17918"/>
                  <a:pt x="90227" y="91941"/>
                </a:cubicBezTo>
                <a:cubicBezTo>
                  <a:pt x="-29516" y="165964"/>
                  <a:pt x="-28428" y="405449"/>
                  <a:pt x="83695" y="477295"/>
                </a:cubicBezTo>
                <a:cubicBezTo>
                  <a:pt x="195818" y="549141"/>
                  <a:pt x="636690" y="593772"/>
                  <a:pt x="762964" y="523015"/>
                </a:cubicBezTo>
                <a:cubicBezTo>
                  <a:pt x="889238" y="452258"/>
                  <a:pt x="914276" y="105004"/>
                  <a:pt x="802153" y="33158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6ADDB-8D0A-4356-A2D8-4EF9717AEE12}"/>
              </a:ext>
            </a:extLst>
          </p:cNvPr>
          <p:cNvSpPr txBox="1"/>
          <p:nvPr/>
        </p:nvSpPr>
        <p:spPr>
          <a:xfrm>
            <a:off x="1502139" y="922916"/>
            <a:ext cx="105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Oops bad start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65A5-7FAB-4C10-9537-63DA41D8F73C}"/>
              </a:ext>
            </a:extLst>
          </p:cNvPr>
          <p:cNvSpPr/>
          <p:nvPr/>
        </p:nvSpPr>
        <p:spPr>
          <a:xfrm>
            <a:off x="7217185" y="3067639"/>
            <a:ext cx="3193912" cy="348298"/>
          </a:xfrm>
          <a:custGeom>
            <a:avLst/>
            <a:gdLst>
              <a:gd name="connsiteX0" fmla="*/ 3193912 w 3193912"/>
              <a:gd name="connsiteY0" fmla="*/ 348298 h 348298"/>
              <a:gd name="connsiteX1" fmla="*/ 2638741 w 3193912"/>
              <a:gd name="connsiteY1" fmla="*/ 8664 h 348298"/>
              <a:gd name="connsiteX2" fmla="*/ 169861 w 3193912"/>
              <a:gd name="connsiteY2" fmla="*/ 93572 h 348298"/>
              <a:gd name="connsiteX3" fmla="*/ 372335 w 3193912"/>
              <a:gd name="connsiteY3" fmla="*/ 8664 h 348298"/>
              <a:gd name="connsiteX4" fmla="*/ 44 w 3193912"/>
              <a:gd name="connsiteY4" fmla="*/ 93572 h 348298"/>
              <a:gd name="connsiteX5" fmla="*/ 352741 w 3193912"/>
              <a:gd name="connsiteY5" fmla="*/ 217670 h 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3912" h="348298">
                <a:moveTo>
                  <a:pt x="3193912" y="348298"/>
                </a:moveTo>
                <a:cubicBezTo>
                  <a:pt x="3168330" y="199708"/>
                  <a:pt x="3142749" y="51118"/>
                  <a:pt x="2638741" y="8664"/>
                </a:cubicBezTo>
                <a:cubicBezTo>
                  <a:pt x="2134732" y="-33790"/>
                  <a:pt x="547595" y="93572"/>
                  <a:pt x="169861" y="93572"/>
                </a:cubicBezTo>
                <a:cubicBezTo>
                  <a:pt x="-207873" y="93572"/>
                  <a:pt x="400638" y="8664"/>
                  <a:pt x="372335" y="8664"/>
                </a:cubicBezTo>
                <a:cubicBezTo>
                  <a:pt x="344032" y="8664"/>
                  <a:pt x="3310" y="58738"/>
                  <a:pt x="44" y="93572"/>
                </a:cubicBezTo>
                <a:cubicBezTo>
                  <a:pt x="-3222" y="128406"/>
                  <a:pt x="174759" y="173038"/>
                  <a:pt x="352741" y="21767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5373A-4C53-4A90-AA5B-FC28658D5C4C}"/>
              </a:ext>
            </a:extLst>
          </p:cNvPr>
          <p:cNvSpPr txBox="1"/>
          <p:nvPr/>
        </p:nvSpPr>
        <p:spPr>
          <a:xfrm>
            <a:off x="10376588" y="3429000"/>
            <a:ext cx="140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Humm. 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Not provided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6541F1-28A3-4D2A-A82D-E4431CF3D4CF}"/>
              </a:ext>
            </a:extLst>
          </p:cNvPr>
          <p:cNvSpPr/>
          <p:nvPr/>
        </p:nvSpPr>
        <p:spPr>
          <a:xfrm>
            <a:off x="966546" y="2274717"/>
            <a:ext cx="1628714" cy="1016253"/>
          </a:xfrm>
          <a:custGeom>
            <a:avLst/>
            <a:gdLst>
              <a:gd name="connsiteX0" fmla="*/ 28282 w 1628714"/>
              <a:gd name="connsiteY0" fmla="*/ 995798 h 1016253"/>
              <a:gd name="connsiteX1" fmla="*/ 28282 w 1628714"/>
              <a:gd name="connsiteY1" fmla="*/ 884764 h 1016253"/>
              <a:gd name="connsiteX2" fmla="*/ 322196 w 1628714"/>
              <a:gd name="connsiteY2" fmla="*/ 3021 h 1016253"/>
              <a:gd name="connsiteX3" fmla="*/ 1458665 w 1628714"/>
              <a:gd name="connsiteY3" fmla="*/ 590849 h 1016253"/>
              <a:gd name="connsiteX4" fmla="*/ 1426008 w 1628714"/>
              <a:gd name="connsiteY4" fmla="*/ 453689 h 1016253"/>
              <a:gd name="connsiteX5" fmla="*/ 1628482 w 1628714"/>
              <a:gd name="connsiteY5" fmla="*/ 708415 h 1016253"/>
              <a:gd name="connsiteX6" fmla="*/ 1380288 w 1628714"/>
              <a:gd name="connsiteY6" fmla="*/ 669226 h 101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8714" h="1016253">
                <a:moveTo>
                  <a:pt x="28282" y="995798"/>
                </a:moveTo>
                <a:cubicBezTo>
                  <a:pt x="3789" y="1023012"/>
                  <a:pt x="-20704" y="1050227"/>
                  <a:pt x="28282" y="884764"/>
                </a:cubicBezTo>
                <a:cubicBezTo>
                  <a:pt x="77268" y="719301"/>
                  <a:pt x="83799" y="52007"/>
                  <a:pt x="322196" y="3021"/>
                </a:cubicBezTo>
                <a:cubicBezTo>
                  <a:pt x="560593" y="-45965"/>
                  <a:pt x="1274696" y="515738"/>
                  <a:pt x="1458665" y="590849"/>
                </a:cubicBezTo>
                <a:cubicBezTo>
                  <a:pt x="1642634" y="665960"/>
                  <a:pt x="1397705" y="434095"/>
                  <a:pt x="1426008" y="453689"/>
                </a:cubicBezTo>
                <a:cubicBezTo>
                  <a:pt x="1454311" y="473283"/>
                  <a:pt x="1636102" y="672492"/>
                  <a:pt x="1628482" y="708415"/>
                </a:cubicBezTo>
                <a:cubicBezTo>
                  <a:pt x="1620862" y="744338"/>
                  <a:pt x="1500575" y="706782"/>
                  <a:pt x="1380288" y="66922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D9ACE-E9D5-45FB-AC88-CBE14F5D6443}"/>
              </a:ext>
            </a:extLst>
          </p:cNvPr>
          <p:cNvSpPr txBox="1"/>
          <p:nvPr/>
        </p:nvSpPr>
        <p:spPr>
          <a:xfrm>
            <a:off x="389624" y="3222625"/>
            <a:ext cx="162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Where does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fit?!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494C3-F5C7-4D4A-833B-9BD6F60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59" y="2261654"/>
            <a:ext cx="5787507" cy="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9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19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598400"/>
            <a:ext cx="7788499" cy="4981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EC39-C44C-4053-8588-3698C5AA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46" y="3600"/>
            <a:ext cx="5898045" cy="315941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B30F5-4396-4B57-879F-2A6A07F3DF36}"/>
              </a:ext>
            </a:extLst>
          </p:cNvPr>
          <p:cNvSpPr/>
          <p:nvPr/>
        </p:nvSpPr>
        <p:spPr>
          <a:xfrm rot="10800000">
            <a:off x="10227982" y="612432"/>
            <a:ext cx="294442" cy="1720258"/>
          </a:xfrm>
          <a:custGeom>
            <a:avLst/>
            <a:gdLst>
              <a:gd name="connsiteX0" fmla="*/ 239851 w 294442"/>
              <a:gd name="connsiteY0" fmla="*/ 0 h 1720258"/>
              <a:gd name="connsiteX1" fmla="*/ 96550 w 294442"/>
              <a:gd name="connsiteY1" fmla="*/ 40943 h 1720258"/>
              <a:gd name="connsiteX2" fmla="*/ 117021 w 294442"/>
              <a:gd name="connsiteY2" fmla="*/ 457200 h 1720258"/>
              <a:gd name="connsiteX3" fmla="*/ 117021 w 294442"/>
              <a:gd name="connsiteY3" fmla="*/ 627797 h 1720258"/>
              <a:gd name="connsiteX4" fmla="*/ 117021 w 294442"/>
              <a:gd name="connsiteY4" fmla="*/ 818866 h 1720258"/>
              <a:gd name="connsiteX5" fmla="*/ 7839 w 294442"/>
              <a:gd name="connsiteY5" fmla="*/ 866633 h 1720258"/>
              <a:gd name="connsiteX6" fmla="*/ 21487 w 294442"/>
              <a:gd name="connsiteY6" fmla="*/ 880281 h 1720258"/>
              <a:gd name="connsiteX7" fmla="*/ 123845 w 294442"/>
              <a:gd name="connsiteY7" fmla="*/ 880281 h 1720258"/>
              <a:gd name="connsiteX8" fmla="*/ 130669 w 294442"/>
              <a:gd name="connsiteY8" fmla="*/ 955343 h 1720258"/>
              <a:gd name="connsiteX9" fmla="*/ 117021 w 294442"/>
              <a:gd name="connsiteY9" fmla="*/ 1132764 h 1720258"/>
              <a:gd name="connsiteX10" fmla="*/ 117021 w 294442"/>
              <a:gd name="connsiteY10" fmla="*/ 1378424 h 1720258"/>
              <a:gd name="connsiteX11" fmla="*/ 117021 w 294442"/>
              <a:gd name="connsiteY11" fmla="*/ 1473958 h 1720258"/>
              <a:gd name="connsiteX12" fmla="*/ 117021 w 294442"/>
              <a:gd name="connsiteY12" fmla="*/ 1528549 h 1720258"/>
              <a:gd name="connsiteX13" fmla="*/ 123845 w 294442"/>
              <a:gd name="connsiteY13" fmla="*/ 1583140 h 1720258"/>
              <a:gd name="connsiteX14" fmla="*/ 157965 w 294442"/>
              <a:gd name="connsiteY14" fmla="*/ 1705970 h 1720258"/>
              <a:gd name="connsiteX15" fmla="*/ 294442 w 294442"/>
              <a:gd name="connsiteY15" fmla="*/ 1712794 h 17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4442" h="1720258">
                <a:moveTo>
                  <a:pt x="239851" y="0"/>
                </a:moveTo>
                <a:lnTo>
                  <a:pt x="96550" y="40943"/>
                </a:lnTo>
                <a:cubicBezTo>
                  <a:pt x="76078" y="117143"/>
                  <a:pt x="113609" y="359391"/>
                  <a:pt x="117021" y="457200"/>
                </a:cubicBezTo>
                <a:cubicBezTo>
                  <a:pt x="120433" y="555009"/>
                  <a:pt x="117021" y="627797"/>
                  <a:pt x="117021" y="627797"/>
                </a:cubicBezTo>
                <a:cubicBezTo>
                  <a:pt x="117021" y="688075"/>
                  <a:pt x="135218" y="779060"/>
                  <a:pt x="117021" y="818866"/>
                </a:cubicBezTo>
                <a:cubicBezTo>
                  <a:pt x="98824" y="858672"/>
                  <a:pt x="7839" y="866633"/>
                  <a:pt x="7839" y="866633"/>
                </a:cubicBezTo>
                <a:cubicBezTo>
                  <a:pt x="-8083" y="876869"/>
                  <a:pt x="2153" y="878006"/>
                  <a:pt x="21487" y="880281"/>
                </a:cubicBezTo>
                <a:cubicBezTo>
                  <a:pt x="40821" y="882556"/>
                  <a:pt x="105648" y="867771"/>
                  <a:pt x="123845" y="880281"/>
                </a:cubicBezTo>
                <a:cubicBezTo>
                  <a:pt x="142042" y="892791"/>
                  <a:pt x="131806" y="913263"/>
                  <a:pt x="130669" y="955343"/>
                </a:cubicBezTo>
                <a:cubicBezTo>
                  <a:pt x="129532" y="997423"/>
                  <a:pt x="119296" y="1062251"/>
                  <a:pt x="117021" y="1132764"/>
                </a:cubicBezTo>
                <a:cubicBezTo>
                  <a:pt x="114746" y="1203277"/>
                  <a:pt x="117021" y="1378424"/>
                  <a:pt x="117021" y="1378424"/>
                </a:cubicBezTo>
                <a:lnTo>
                  <a:pt x="117021" y="1473958"/>
                </a:lnTo>
                <a:cubicBezTo>
                  <a:pt x="117021" y="1498979"/>
                  <a:pt x="115884" y="1510352"/>
                  <a:pt x="117021" y="1528549"/>
                </a:cubicBezTo>
                <a:cubicBezTo>
                  <a:pt x="118158" y="1546746"/>
                  <a:pt x="117021" y="1553570"/>
                  <a:pt x="123845" y="1583140"/>
                </a:cubicBezTo>
                <a:cubicBezTo>
                  <a:pt x="130669" y="1612710"/>
                  <a:pt x="129532" y="1684361"/>
                  <a:pt x="157965" y="1705970"/>
                </a:cubicBezTo>
                <a:cubicBezTo>
                  <a:pt x="186398" y="1727579"/>
                  <a:pt x="240420" y="1720186"/>
                  <a:pt x="294442" y="171279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AB8709-B6AA-4FE7-93E4-2E92F37075F2}"/>
              </a:ext>
            </a:extLst>
          </p:cNvPr>
          <p:cNvSpPr/>
          <p:nvPr/>
        </p:nvSpPr>
        <p:spPr>
          <a:xfrm>
            <a:off x="6973715" y="1446664"/>
            <a:ext cx="4404879" cy="2628258"/>
          </a:xfrm>
          <a:custGeom>
            <a:avLst/>
            <a:gdLst>
              <a:gd name="connsiteX0" fmla="*/ 4163072 w 5004813"/>
              <a:gd name="connsiteY0" fmla="*/ 0 h 2627737"/>
              <a:gd name="connsiteX1" fmla="*/ 4647567 w 5004813"/>
              <a:gd name="connsiteY1" fmla="*/ 477671 h 2627737"/>
              <a:gd name="connsiteX2" fmla="*/ 4688511 w 5004813"/>
              <a:gd name="connsiteY2" fmla="*/ 2477068 h 2627737"/>
              <a:gd name="connsiteX3" fmla="*/ 498648 w 5004813"/>
              <a:gd name="connsiteY3" fmla="*/ 2470244 h 2627737"/>
              <a:gd name="connsiteX4" fmla="*/ 293932 w 5004813"/>
              <a:gd name="connsiteY4" fmla="*/ 2347415 h 2627737"/>
              <a:gd name="connsiteX5" fmla="*/ 505 w 5004813"/>
              <a:gd name="connsiteY5" fmla="*/ 2470244 h 2627737"/>
              <a:gd name="connsiteX6" fmla="*/ 368994 w 5004813"/>
              <a:gd name="connsiteY6" fmla="*/ 2531659 h 2627737"/>
              <a:gd name="connsiteX0" fmla="*/ 4163478 w 4958233"/>
              <a:gd name="connsiteY0" fmla="*/ 0 h 2627737"/>
              <a:gd name="connsiteX1" fmla="*/ 4647973 w 4958233"/>
              <a:gd name="connsiteY1" fmla="*/ 477671 h 2627737"/>
              <a:gd name="connsiteX2" fmla="*/ 4688917 w 4958233"/>
              <a:gd name="connsiteY2" fmla="*/ 2477068 h 2627737"/>
              <a:gd name="connsiteX3" fmla="*/ 1133675 w 4958233"/>
              <a:gd name="connsiteY3" fmla="*/ 2470244 h 2627737"/>
              <a:gd name="connsiteX4" fmla="*/ 294338 w 4958233"/>
              <a:gd name="connsiteY4" fmla="*/ 2347415 h 2627737"/>
              <a:gd name="connsiteX5" fmla="*/ 911 w 4958233"/>
              <a:gd name="connsiteY5" fmla="*/ 2470244 h 2627737"/>
              <a:gd name="connsiteX6" fmla="*/ 369400 w 4958233"/>
              <a:gd name="connsiteY6" fmla="*/ 2531659 h 2627737"/>
              <a:gd name="connsiteX0" fmla="*/ 4187000 w 4981755"/>
              <a:gd name="connsiteY0" fmla="*/ 0 h 2628258"/>
              <a:gd name="connsiteX1" fmla="*/ 4671495 w 4981755"/>
              <a:gd name="connsiteY1" fmla="*/ 477671 h 2628258"/>
              <a:gd name="connsiteX2" fmla="*/ 4712439 w 4981755"/>
              <a:gd name="connsiteY2" fmla="*/ 2477068 h 2628258"/>
              <a:gd name="connsiteX3" fmla="*/ 1157197 w 4981755"/>
              <a:gd name="connsiteY3" fmla="*/ 2470244 h 2628258"/>
              <a:gd name="connsiteX4" fmla="*/ 1068487 w 4981755"/>
              <a:gd name="connsiteY4" fmla="*/ 2333767 h 2628258"/>
              <a:gd name="connsiteX5" fmla="*/ 24433 w 4981755"/>
              <a:gd name="connsiteY5" fmla="*/ 2470244 h 2628258"/>
              <a:gd name="connsiteX6" fmla="*/ 392922 w 4981755"/>
              <a:gd name="connsiteY6" fmla="*/ 2531659 h 2628258"/>
              <a:gd name="connsiteX0" fmla="*/ 3856214 w 4650969"/>
              <a:gd name="connsiteY0" fmla="*/ 0 h 2628258"/>
              <a:gd name="connsiteX1" fmla="*/ 4340709 w 4650969"/>
              <a:gd name="connsiteY1" fmla="*/ 477671 h 2628258"/>
              <a:gd name="connsiteX2" fmla="*/ 4381653 w 4650969"/>
              <a:gd name="connsiteY2" fmla="*/ 2477068 h 2628258"/>
              <a:gd name="connsiteX3" fmla="*/ 826411 w 4650969"/>
              <a:gd name="connsiteY3" fmla="*/ 2470244 h 2628258"/>
              <a:gd name="connsiteX4" fmla="*/ 737701 w 4650969"/>
              <a:gd name="connsiteY4" fmla="*/ 2333767 h 2628258"/>
              <a:gd name="connsiteX5" fmla="*/ 246381 w 4650969"/>
              <a:gd name="connsiteY5" fmla="*/ 2442949 h 2628258"/>
              <a:gd name="connsiteX6" fmla="*/ 62136 w 4650969"/>
              <a:gd name="connsiteY6" fmla="*/ 2531659 h 2628258"/>
              <a:gd name="connsiteX0" fmla="*/ 3610124 w 4404879"/>
              <a:gd name="connsiteY0" fmla="*/ 0 h 2628258"/>
              <a:gd name="connsiteX1" fmla="*/ 4094619 w 4404879"/>
              <a:gd name="connsiteY1" fmla="*/ 477671 h 2628258"/>
              <a:gd name="connsiteX2" fmla="*/ 4135563 w 4404879"/>
              <a:gd name="connsiteY2" fmla="*/ 2477068 h 2628258"/>
              <a:gd name="connsiteX3" fmla="*/ 580321 w 4404879"/>
              <a:gd name="connsiteY3" fmla="*/ 2470244 h 2628258"/>
              <a:gd name="connsiteX4" fmla="*/ 491611 w 4404879"/>
              <a:gd name="connsiteY4" fmla="*/ 2333767 h 2628258"/>
              <a:gd name="connsiteX5" fmla="*/ 291 w 4404879"/>
              <a:gd name="connsiteY5" fmla="*/ 2442949 h 2628258"/>
              <a:gd name="connsiteX6" fmla="*/ 430195 w 4404879"/>
              <a:gd name="connsiteY6" fmla="*/ 2572602 h 262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4879" h="2628258">
                <a:moveTo>
                  <a:pt x="3610124" y="0"/>
                </a:moveTo>
                <a:cubicBezTo>
                  <a:pt x="3808585" y="32413"/>
                  <a:pt x="4007046" y="64826"/>
                  <a:pt x="4094619" y="477671"/>
                </a:cubicBezTo>
                <a:cubicBezTo>
                  <a:pt x="4182192" y="890516"/>
                  <a:pt x="4721279" y="2144973"/>
                  <a:pt x="4135563" y="2477068"/>
                </a:cubicBezTo>
                <a:cubicBezTo>
                  <a:pt x="3549847" y="2809163"/>
                  <a:pt x="1187646" y="2494127"/>
                  <a:pt x="580321" y="2470244"/>
                </a:cubicBezTo>
                <a:cubicBezTo>
                  <a:pt x="-27004" y="2446361"/>
                  <a:pt x="588283" y="2338316"/>
                  <a:pt x="491611" y="2333767"/>
                </a:cubicBezTo>
                <a:cubicBezTo>
                  <a:pt x="394939" y="2329218"/>
                  <a:pt x="10527" y="2403143"/>
                  <a:pt x="291" y="2442949"/>
                </a:cubicBezTo>
                <a:cubicBezTo>
                  <a:pt x="-9945" y="2482755"/>
                  <a:pt x="252205" y="2557248"/>
                  <a:pt x="430195" y="257260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4DF52D-5D7F-49B1-AFE2-43C44DFC27A9}"/>
              </a:ext>
            </a:extLst>
          </p:cNvPr>
          <p:cNvSpPr/>
          <p:nvPr/>
        </p:nvSpPr>
        <p:spPr>
          <a:xfrm>
            <a:off x="1644548" y="2529628"/>
            <a:ext cx="6279352" cy="1682374"/>
          </a:xfrm>
          <a:custGeom>
            <a:avLst/>
            <a:gdLst>
              <a:gd name="connsiteX0" fmla="*/ 5199804 w 6279352"/>
              <a:gd name="connsiteY0" fmla="*/ 8856 h 1682374"/>
              <a:gd name="connsiteX1" fmla="*/ 5841249 w 6279352"/>
              <a:gd name="connsiteY1" fmla="*/ 97566 h 1682374"/>
              <a:gd name="connsiteX2" fmla="*/ 5902664 w 6279352"/>
              <a:gd name="connsiteY2" fmla="*/ 704891 h 1682374"/>
              <a:gd name="connsiteX3" fmla="*/ 5882192 w 6279352"/>
              <a:gd name="connsiteY3" fmla="*/ 1619291 h 1682374"/>
              <a:gd name="connsiteX4" fmla="*/ 634628 w 6279352"/>
              <a:gd name="connsiteY4" fmla="*/ 1591996 h 1682374"/>
              <a:gd name="connsiteX5" fmla="*/ 252491 w 6279352"/>
              <a:gd name="connsiteY5" fmla="*/ 1503285 h 1682374"/>
              <a:gd name="connsiteX6" fmla="*/ 7 w 6279352"/>
              <a:gd name="connsiteY6" fmla="*/ 1591996 h 1682374"/>
              <a:gd name="connsiteX7" fmla="*/ 245667 w 6279352"/>
              <a:gd name="connsiteY7" fmla="*/ 1653411 h 168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9352" h="1682374">
                <a:moveTo>
                  <a:pt x="5199804" y="8856"/>
                </a:moveTo>
                <a:cubicBezTo>
                  <a:pt x="5461955" y="-4792"/>
                  <a:pt x="5724106" y="-18440"/>
                  <a:pt x="5841249" y="97566"/>
                </a:cubicBezTo>
                <a:cubicBezTo>
                  <a:pt x="5958392" y="213572"/>
                  <a:pt x="5895840" y="451270"/>
                  <a:pt x="5902664" y="704891"/>
                </a:cubicBezTo>
                <a:cubicBezTo>
                  <a:pt x="5909488" y="958512"/>
                  <a:pt x="6760198" y="1471440"/>
                  <a:pt x="5882192" y="1619291"/>
                </a:cubicBezTo>
                <a:cubicBezTo>
                  <a:pt x="5004186" y="1767142"/>
                  <a:pt x="1572911" y="1611330"/>
                  <a:pt x="634628" y="1591996"/>
                </a:cubicBezTo>
                <a:cubicBezTo>
                  <a:pt x="-303655" y="1572662"/>
                  <a:pt x="358261" y="1503285"/>
                  <a:pt x="252491" y="1503285"/>
                </a:cubicBezTo>
                <a:cubicBezTo>
                  <a:pt x="146721" y="1503285"/>
                  <a:pt x="1144" y="1566975"/>
                  <a:pt x="7" y="1591996"/>
                </a:cubicBezTo>
                <a:cubicBezTo>
                  <a:pt x="-1130" y="1617017"/>
                  <a:pt x="122268" y="1635214"/>
                  <a:pt x="245667" y="1653411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919BE4-5EC7-49C7-A250-926DBBEB1C88}"/>
              </a:ext>
            </a:extLst>
          </p:cNvPr>
          <p:cNvSpPr/>
          <p:nvPr/>
        </p:nvSpPr>
        <p:spPr>
          <a:xfrm>
            <a:off x="5882044" y="2770496"/>
            <a:ext cx="4882459" cy="1651379"/>
          </a:xfrm>
          <a:custGeom>
            <a:avLst/>
            <a:gdLst>
              <a:gd name="connsiteX0" fmla="*/ 4271890 w 4882459"/>
              <a:gd name="connsiteY0" fmla="*/ 0 h 1651379"/>
              <a:gd name="connsiteX1" fmla="*/ 4838272 w 4882459"/>
              <a:gd name="connsiteY1" fmla="*/ 232011 h 1651379"/>
              <a:gd name="connsiteX2" fmla="*/ 4797329 w 4882459"/>
              <a:gd name="connsiteY2" fmla="*/ 682388 h 1651379"/>
              <a:gd name="connsiteX3" fmla="*/ 4415192 w 4882459"/>
              <a:gd name="connsiteY3" fmla="*/ 1344304 h 1651379"/>
              <a:gd name="connsiteX4" fmla="*/ 484637 w 4882459"/>
              <a:gd name="connsiteY4" fmla="*/ 1549020 h 1651379"/>
              <a:gd name="connsiteX5" fmla="*/ 361807 w 4882459"/>
              <a:gd name="connsiteY5" fmla="*/ 1487605 h 1651379"/>
              <a:gd name="connsiteX6" fmla="*/ 141 w 4882459"/>
              <a:gd name="connsiteY6" fmla="*/ 1583140 h 1651379"/>
              <a:gd name="connsiteX7" fmla="*/ 327687 w 4882459"/>
              <a:gd name="connsiteY7" fmla="*/ 1651379 h 16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459" h="1651379">
                <a:moveTo>
                  <a:pt x="4271890" y="0"/>
                </a:moveTo>
                <a:cubicBezTo>
                  <a:pt x="4511294" y="59140"/>
                  <a:pt x="4750699" y="118280"/>
                  <a:pt x="4838272" y="232011"/>
                </a:cubicBezTo>
                <a:cubicBezTo>
                  <a:pt x="4925845" y="345742"/>
                  <a:pt x="4867842" y="497006"/>
                  <a:pt x="4797329" y="682388"/>
                </a:cubicBezTo>
                <a:cubicBezTo>
                  <a:pt x="4726816" y="867770"/>
                  <a:pt x="5133974" y="1199865"/>
                  <a:pt x="4415192" y="1344304"/>
                </a:cubicBezTo>
                <a:cubicBezTo>
                  <a:pt x="3696410" y="1488743"/>
                  <a:pt x="1160201" y="1525137"/>
                  <a:pt x="484637" y="1549020"/>
                </a:cubicBezTo>
                <a:cubicBezTo>
                  <a:pt x="-190927" y="1572903"/>
                  <a:pt x="442556" y="1481918"/>
                  <a:pt x="361807" y="1487605"/>
                </a:cubicBezTo>
                <a:cubicBezTo>
                  <a:pt x="281058" y="1493292"/>
                  <a:pt x="5828" y="1555844"/>
                  <a:pt x="141" y="1583140"/>
                </a:cubicBezTo>
                <a:cubicBezTo>
                  <a:pt x="-5546" y="1610436"/>
                  <a:pt x="161070" y="1630907"/>
                  <a:pt x="327687" y="165137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C6487-7B8B-4136-89BD-2F24232AD74A}"/>
              </a:ext>
            </a:extLst>
          </p:cNvPr>
          <p:cNvSpPr/>
          <p:nvPr/>
        </p:nvSpPr>
        <p:spPr>
          <a:xfrm>
            <a:off x="2852015" y="2852382"/>
            <a:ext cx="6174196" cy="1821976"/>
          </a:xfrm>
          <a:custGeom>
            <a:avLst/>
            <a:gdLst>
              <a:gd name="connsiteX0" fmla="*/ 5254755 w 6174196"/>
              <a:gd name="connsiteY0" fmla="*/ 0 h 1821976"/>
              <a:gd name="connsiteX1" fmla="*/ 5814313 w 6174196"/>
              <a:gd name="connsiteY1" fmla="*/ 743803 h 1821976"/>
              <a:gd name="connsiteX2" fmla="*/ 5752898 w 6174196"/>
              <a:gd name="connsiteY2" fmla="*/ 1583140 h 1821976"/>
              <a:gd name="connsiteX3" fmla="*/ 628164 w 6174196"/>
              <a:gd name="connsiteY3" fmla="*/ 1726442 h 1821976"/>
              <a:gd name="connsiteX4" fmla="*/ 368857 w 6174196"/>
              <a:gd name="connsiteY4" fmla="*/ 1644555 h 1821976"/>
              <a:gd name="connsiteX5" fmla="*/ 367 w 6174196"/>
              <a:gd name="connsiteY5" fmla="*/ 1760561 h 1821976"/>
              <a:gd name="connsiteX6" fmla="*/ 314266 w 6174196"/>
              <a:gd name="connsiteY6" fmla="*/ 1821976 h 1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4196" h="1821976">
                <a:moveTo>
                  <a:pt x="5254755" y="0"/>
                </a:moveTo>
                <a:cubicBezTo>
                  <a:pt x="5493022" y="239973"/>
                  <a:pt x="5731289" y="479946"/>
                  <a:pt x="5814313" y="743803"/>
                </a:cubicBezTo>
                <a:cubicBezTo>
                  <a:pt x="5897337" y="1007660"/>
                  <a:pt x="6617256" y="1419367"/>
                  <a:pt x="5752898" y="1583140"/>
                </a:cubicBezTo>
                <a:cubicBezTo>
                  <a:pt x="4888540" y="1746913"/>
                  <a:pt x="1525504" y="1716206"/>
                  <a:pt x="628164" y="1726442"/>
                </a:cubicBezTo>
                <a:cubicBezTo>
                  <a:pt x="-269176" y="1736678"/>
                  <a:pt x="473490" y="1638869"/>
                  <a:pt x="368857" y="1644555"/>
                </a:cubicBezTo>
                <a:cubicBezTo>
                  <a:pt x="264224" y="1650242"/>
                  <a:pt x="9465" y="1730991"/>
                  <a:pt x="367" y="1760561"/>
                </a:cubicBezTo>
                <a:cubicBezTo>
                  <a:pt x="-8731" y="1790131"/>
                  <a:pt x="152767" y="1806053"/>
                  <a:pt x="314266" y="182197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26243C-8A44-4C5D-8593-B9937BF85B60}"/>
              </a:ext>
            </a:extLst>
          </p:cNvPr>
          <p:cNvSpPr/>
          <p:nvPr/>
        </p:nvSpPr>
        <p:spPr>
          <a:xfrm>
            <a:off x="3997234" y="4006372"/>
            <a:ext cx="699051" cy="1349147"/>
          </a:xfrm>
          <a:custGeom>
            <a:avLst/>
            <a:gdLst>
              <a:gd name="connsiteX0" fmla="*/ 0 w 699051"/>
              <a:gd name="connsiteY0" fmla="*/ 43114 h 1349147"/>
              <a:gd name="connsiteX1" fmla="*/ 365760 w 699051"/>
              <a:gd name="connsiteY1" fmla="*/ 3925 h 1349147"/>
              <a:gd name="connsiteX2" fmla="*/ 404949 w 699051"/>
              <a:gd name="connsiteY2" fmla="*/ 128022 h 1349147"/>
              <a:gd name="connsiteX3" fmla="*/ 463732 w 699051"/>
              <a:gd name="connsiteY3" fmla="*/ 448062 h 1349147"/>
              <a:gd name="connsiteX4" fmla="*/ 698863 w 699051"/>
              <a:gd name="connsiteY4" fmla="*/ 500314 h 1349147"/>
              <a:gd name="connsiteX5" fmla="*/ 502920 w 699051"/>
              <a:gd name="connsiteY5" fmla="*/ 532971 h 1349147"/>
              <a:gd name="connsiteX6" fmla="*/ 476795 w 699051"/>
              <a:gd name="connsiteY6" fmla="*/ 676662 h 1349147"/>
              <a:gd name="connsiteX7" fmla="*/ 476795 w 699051"/>
              <a:gd name="connsiteY7" fmla="*/ 885668 h 1349147"/>
              <a:gd name="connsiteX8" fmla="*/ 476795 w 699051"/>
              <a:gd name="connsiteY8" fmla="*/ 1107737 h 1349147"/>
              <a:gd name="connsiteX9" fmla="*/ 404949 w 699051"/>
              <a:gd name="connsiteY9" fmla="*/ 1329805 h 1349147"/>
              <a:gd name="connsiteX10" fmla="*/ 267789 w 699051"/>
              <a:gd name="connsiteY10" fmla="*/ 1323274 h 134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051" h="1349147">
                <a:moveTo>
                  <a:pt x="0" y="43114"/>
                </a:moveTo>
                <a:cubicBezTo>
                  <a:pt x="149134" y="16444"/>
                  <a:pt x="298269" y="-10226"/>
                  <a:pt x="365760" y="3925"/>
                </a:cubicBezTo>
                <a:cubicBezTo>
                  <a:pt x="433251" y="18076"/>
                  <a:pt x="388620" y="53999"/>
                  <a:pt x="404949" y="128022"/>
                </a:cubicBezTo>
                <a:cubicBezTo>
                  <a:pt x="421278" y="202045"/>
                  <a:pt x="414746" y="386013"/>
                  <a:pt x="463732" y="448062"/>
                </a:cubicBezTo>
                <a:cubicBezTo>
                  <a:pt x="512718" y="510111"/>
                  <a:pt x="692332" y="486163"/>
                  <a:pt x="698863" y="500314"/>
                </a:cubicBezTo>
                <a:cubicBezTo>
                  <a:pt x="705394" y="514465"/>
                  <a:pt x="539931" y="503580"/>
                  <a:pt x="502920" y="532971"/>
                </a:cubicBezTo>
                <a:cubicBezTo>
                  <a:pt x="465909" y="562362"/>
                  <a:pt x="481149" y="617879"/>
                  <a:pt x="476795" y="676662"/>
                </a:cubicBezTo>
                <a:cubicBezTo>
                  <a:pt x="472441" y="735445"/>
                  <a:pt x="476795" y="885668"/>
                  <a:pt x="476795" y="885668"/>
                </a:cubicBezTo>
                <a:cubicBezTo>
                  <a:pt x="476795" y="957514"/>
                  <a:pt x="488769" y="1033714"/>
                  <a:pt x="476795" y="1107737"/>
                </a:cubicBezTo>
                <a:cubicBezTo>
                  <a:pt x="464821" y="1181760"/>
                  <a:pt x="439783" y="1293882"/>
                  <a:pt x="404949" y="1329805"/>
                </a:cubicBezTo>
                <a:cubicBezTo>
                  <a:pt x="370115" y="1365728"/>
                  <a:pt x="318952" y="1344501"/>
                  <a:pt x="267789" y="1323274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ED53E-0AE1-4FC7-855B-64A69B1F54A5}"/>
              </a:ext>
            </a:extLst>
          </p:cNvPr>
          <p:cNvSpPr txBox="1"/>
          <p:nvPr/>
        </p:nvSpPr>
        <p:spPr>
          <a:xfrm>
            <a:off x="4637314" y="4180115"/>
            <a:ext cx="247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If we get to the end and you are still motivated</a:t>
            </a:r>
          </a:p>
        </p:txBody>
      </p:sp>
    </p:spTree>
    <p:extLst>
      <p:ext uri="{BB962C8B-B14F-4D97-AF65-F5344CB8AC3E}">
        <p14:creationId xmlns:p14="http://schemas.microsoft.com/office/powerpoint/2010/main" val="26162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598400"/>
            <a:ext cx="7788499" cy="498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6F9EEE-02AD-4C4A-B163-888B63EB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46" y="3600"/>
            <a:ext cx="5898045" cy="31594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20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EBE0-87D0-4EF7-AC9F-8351690F5E9E}"/>
              </a:ext>
            </a:extLst>
          </p:cNvPr>
          <p:cNvSpPr txBox="1"/>
          <p:nvPr/>
        </p:nvSpPr>
        <p:spPr>
          <a:xfrm>
            <a:off x="8353696" y="3411458"/>
            <a:ext cx="261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to make this algorithm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every-visit 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C424E9-2781-420E-B407-AE08047AEC07}"/>
              </a:ext>
            </a:extLst>
          </p:cNvPr>
          <p:cNvSpPr/>
          <p:nvPr/>
        </p:nvSpPr>
        <p:spPr>
          <a:xfrm>
            <a:off x="9316769" y="3989679"/>
            <a:ext cx="1169126" cy="1181815"/>
          </a:xfrm>
          <a:custGeom>
            <a:avLst/>
            <a:gdLst>
              <a:gd name="connsiteX0" fmla="*/ 0 w 1169126"/>
              <a:gd name="connsiteY0" fmla="*/ 1181815 h 1181815"/>
              <a:gd name="connsiteX1" fmla="*/ 764178 w 1169126"/>
              <a:gd name="connsiteY1" fmla="*/ 796460 h 1181815"/>
              <a:gd name="connsiteX2" fmla="*/ 1045029 w 1169126"/>
              <a:gd name="connsiteY2" fmla="*/ 32283 h 1181815"/>
              <a:gd name="connsiteX3" fmla="*/ 920932 w 1169126"/>
              <a:gd name="connsiteY3" fmla="*/ 130255 h 1181815"/>
              <a:gd name="connsiteX4" fmla="*/ 1064623 w 1169126"/>
              <a:gd name="connsiteY4" fmla="*/ 19220 h 1181815"/>
              <a:gd name="connsiteX5" fmla="*/ 1169126 w 1169126"/>
              <a:gd name="connsiteY5" fmla="*/ 319666 h 118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9126" h="1181815">
                <a:moveTo>
                  <a:pt x="0" y="1181815"/>
                </a:moveTo>
                <a:cubicBezTo>
                  <a:pt x="295003" y="1084932"/>
                  <a:pt x="590007" y="988049"/>
                  <a:pt x="764178" y="796460"/>
                </a:cubicBezTo>
                <a:cubicBezTo>
                  <a:pt x="938349" y="604871"/>
                  <a:pt x="1018903" y="143317"/>
                  <a:pt x="1045029" y="32283"/>
                </a:cubicBezTo>
                <a:cubicBezTo>
                  <a:pt x="1071155" y="-78751"/>
                  <a:pt x="917666" y="132432"/>
                  <a:pt x="920932" y="130255"/>
                </a:cubicBezTo>
                <a:cubicBezTo>
                  <a:pt x="924198" y="128078"/>
                  <a:pt x="1023257" y="-12348"/>
                  <a:pt x="1064623" y="19220"/>
                </a:cubicBezTo>
                <a:cubicBezTo>
                  <a:pt x="1105989" y="50788"/>
                  <a:pt x="1137557" y="185227"/>
                  <a:pt x="1169126" y="31966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C211E3-4091-4538-9738-50CDC927C233}"/>
              </a:ext>
            </a:extLst>
          </p:cNvPr>
          <p:cNvSpPr/>
          <p:nvPr/>
        </p:nvSpPr>
        <p:spPr>
          <a:xfrm>
            <a:off x="8732314" y="5764303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¯\_(</a:t>
            </a:r>
            <a:r>
              <a:rPr lang="ja-JP" alt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ツ</a:t>
            </a:r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)_/¯</a:t>
            </a:r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A3548-69A6-4386-955F-FF9F3520F374}"/>
              </a:ext>
            </a:extLst>
          </p:cNvPr>
          <p:cNvSpPr txBox="1"/>
          <p:nvPr/>
        </p:nvSpPr>
        <p:spPr>
          <a:xfrm>
            <a:off x="8285323" y="5171494"/>
            <a:ext cx="261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was the difference already?</a:t>
            </a:r>
          </a:p>
        </p:txBody>
      </p:sp>
    </p:spTree>
    <p:extLst>
      <p:ext uri="{BB962C8B-B14F-4D97-AF65-F5344CB8AC3E}">
        <p14:creationId xmlns:p14="http://schemas.microsoft.com/office/powerpoint/2010/main" val="3180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0E0D9-463D-44B3-AFC9-73C66FC0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21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D0887-2130-429C-8A60-B4840F4BD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B6060-1177-4F2A-B1AD-41D72250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5E11D6-B3FE-46D4-86FF-180213720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Recall – First visit vs Every visit methods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80F0B6-DED3-453B-8269-22C3BC501E00}"/>
              </a:ext>
            </a:extLst>
          </p:cNvPr>
          <p:cNvSpPr/>
          <p:nvPr/>
        </p:nvSpPr>
        <p:spPr>
          <a:xfrm>
            <a:off x="1058091" y="1436915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551ED-7539-4A5E-944F-5E3FB4897B21}"/>
              </a:ext>
            </a:extLst>
          </p:cNvPr>
          <p:cNvSpPr/>
          <p:nvPr/>
        </p:nvSpPr>
        <p:spPr>
          <a:xfrm>
            <a:off x="1348149" y="2487387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FD74E8-1A4D-41A0-8D36-193620357F8A}"/>
              </a:ext>
            </a:extLst>
          </p:cNvPr>
          <p:cNvSpPr/>
          <p:nvPr/>
        </p:nvSpPr>
        <p:spPr>
          <a:xfrm>
            <a:off x="1058091" y="2941774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ABA91-3C97-4B1F-85A3-888CEE5CB6E0}"/>
              </a:ext>
            </a:extLst>
          </p:cNvPr>
          <p:cNvSpPr/>
          <p:nvPr/>
        </p:nvSpPr>
        <p:spPr>
          <a:xfrm>
            <a:off x="1348149" y="3992246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94101-F811-4720-86E4-37EC2B1F88A4}"/>
              </a:ext>
            </a:extLst>
          </p:cNvPr>
          <p:cNvSpPr/>
          <p:nvPr/>
        </p:nvSpPr>
        <p:spPr>
          <a:xfrm>
            <a:off x="1058091" y="4446633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DEE92-26C7-4555-B823-B78935697B66}"/>
              </a:ext>
            </a:extLst>
          </p:cNvPr>
          <p:cNvSpPr/>
          <p:nvPr/>
        </p:nvSpPr>
        <p:spPr>
          <a:xfrm>
            <a:off x="1348149" y="5497105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C98119-CDBF-44BB-A447-B8C249B41753}"/>
              </a:ext>
            </a:extLst>
          </p:cNvPr>
          <p:cNvSpPr/>
          <p:nvPr/>
        </p:nvSpPr>
        <p:spPr>
          <a:xfrm>
            <a:off x="1099391" y="6139544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DBED4-3321-4D28-991B-1EBA49EA7D8A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1414053" y="2148840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C9758-8B39-41B7-AAD9-DF266861895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414053" y="2619194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9C3D9D-58D1-47C9-8087-1F440C56DA8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1414053" y="3653699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935E9B-5C14-4BBE-ADF0-D6237025942F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>
            <a:off x="1414053" y="4124053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646A5F-8C36-44E1-B102-10B443B81AE5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1414053" y="5158558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0DA91A-2FF5-4BA8-83C0-3B25188D8AB0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1414053" y="5628912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7525D3-35F7-4869-9377-FE854B9BA54C}"/>
              </a:ext>
            </a:extLst>
          </p:cNvPr>
          <p:cNvSpPr/>
          <p:nvPr/>
        </p:nvSpPr>
        <p:spPr>
          <a:xfrm>
            <a:off x="1867012" y="1673779"/>
            <a:ext cx="3652045" cy="768975"/>
          </a:xfrm>
          <a:custGeom>
            <a:avLst/>
            <a:gdLst>
              <a:gd name="connsiteX0" fmla="*/ 3652045 w 3652045"/>
              <a:gd name="connsiteY0" fmla="*/ 768975 h 768975"/>
              <a:gd name="connsiteX1" fmla="*/ 2574359 w 3652045"/>
              <a:gd name="connsiteY1" fmla="*/ 128895 h 768975"/>
              <a:gd name="connsiteX2" fmla="*/ 170794 w 3652045"/>
              <a:gd name="connsiteY2" fmla="*/ 50518 h 768975"/>
              <a:gd name="connsiteX3" fmla="*/ 464708 w 3652045"/>
              <a:gd name="connsiteY3" fmla="*/ 4798 h 768975"/>
              <a:gd name="connsiteX4" fmla="*/ 977 w 3652045"/>
              <a:gd name="connsiteY4" fmla="*/ 30924 h 768975"/>
              <a:gd name="connsiteX5" fmla="*/ 366737 w 3652045"/>
              <a:gd name="connsiteY5" fmla="*/ 266055 h 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2045" h="768975">
                <a:moveTo>
                  <a:pt x="3652045" y="768975"/>
                </a:moveTo>
                <a:cubicBezTo>
                  <a:pt x="3403306" y="508806"/>
                  <a:pt x="3154567" y="248638"/>
                  <a:pt x="2574359" y="128895"/>
                </a:cubicBezTo>
                <a:cubicBezTo>
                  <a:pt x="1994151" y="9152"/>
                  <a:pt x="522402" y="71201"/>
                  <a:pt x="170794" y="50518"/>
                </a:cubicBezTo>
                <a:cubicBezTo>
                  <a:pt x="-180814" y="29835"/>
                  <a:pt x="493011" y="8064"/>
                  <a:pt x="464708" y="4798"/>
                </a:cubicBezTo>
                <a:cubicBezTo>
                  <a:pt x="436405" y="1532"/>
                  <a:pt x="17306" y="-12619"/>
                  <a:pt x="977" y="30924"/>
                </a:cubicBezTo>
                <a:cubicBezTo>
                  <a:pt x="-15352" y="74467"/>
                  <a:pt x="175692" y="170261"/>
                  <a:pt x="366737" y="26605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E4F81E-5B6E-48D8-B20D-70350DD31DEC}"/>
              </a:ext>
            </a:extLst>
          </p:cNvPr>
          <p:cNvSpPr txBox="1"/>
          <p:nvPr/>
        </p:nvSpPr>
        <p:spPr>
          <a:xfrm>
            <a:off x="5584371" y="2442754"/>
            <a:ext cx="335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First visit MC will consider only the ‘first’ time state-action pair was visited when averaging returns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EDC7E40-F681-4E4E-8BBD-897B8C721465}"/>
              </a:ext>
            </a:extLst>
          </p:cNvPr>
          <p:cNvSpPr/>
          <p:nvPr/>
        </p:nvSpPr>
        <p:spPr>
          <a:xfrm>
            <a:off x="1835330" y="2103564"/>
            <a:ext cx="3930744" cy="3054994"/>
          </a:xfrm>
          <a:custGeom>
            <a:avLst/>
            <a:gdLst>
              <a:gd name="connsiteX0" fmla="*/ 3930744 w 3930744"/>
              <a:gd name="connsiteY0" fmla="*/ 3054994 h 3054994"/>
              <a:gd name="connsiteX1" fmla="*/ 2003973 w 3930744"/>
              <a:gd name="connsiteY1" fmla="*/ 1748708 h 3054994"/>
              <a:gd name="connsiteX2" fmla="*/ 116390 w 3930744"/>
              <a:gd name="connsiteY2" fmla="*/ 70131 h 3054994"/>
              <a:gd name="connsiteX3" fmla="*/ 188236 w 3930744"/>
              <a:gd name="connsiteY3" fmla="*/ 324857 h 3054994"/>
              <a:gd name="connsiteX4" fmla="*/ 57607 w 3930744"/>
              <a:gd name="connsiteY4" fmla="*/ 11348 h 3054994"/>
              <a:gd name="connsiteX5" fmla="*/ 436430 w 3930744"/>
              <a:gd name="connsiteY5" fmla="*/ 63599 h 30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0744" h="3054994">
                <a:moveTo>
                  <a:pt x="3930744" y="3054994"/>
                </a:moveTo>
                <a:cubicBezTo>
                  <a:pt x="3285221" y="2650589"/>
                  <a:pt x="2639699" y="2246185"/>
                  <a:pt x="2003973" y="1748708"/>
                </a:cubicBezTo>
                <a:cubicBezTo>
                  <a:pt x="1368247" y="1251231"/>
                  <a:pt x="419013" y="307439"/>
                  <a:pt x="116390" y="70131"/>
                </a:cubicBezTo>
                <a:cubicBezTo>
                  <a:pt x="-186233" y="-167177"/>
                  <a:pt x="198033" y="334654"/>
                  <a:pt x="188236" y="324857"/>
                </a:cubicBezTo>
                <a:cubicBezTo>
                  <a:pt x="178439" y="315060"/>
                  <a:pt x="16241" y="54891"/>
                  <a:pt x="57607" y="11348"/>
                </a:cubicBezTo>
                <a:cubicBezTo>
                  <a:pt x="98973" y="-32195"/>
                  <a:pt x="436430" y="63599"/>
                  <a:pt x="436430" y="6359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E35F45-C357-4C43-9FC0-B9ED49703230}"/>
              </a:ext>
            </a:extLst>
          </p:cNvPr>
          <p:cNvSpPr/>
          <p:nvPr/>
        </p:nvSpPr>
        <p:spPr>
          <a:xfrm>
            <a:off x="1861017" y="4706674"/>
            <a:ext cx="4033815" cy="621157"/>
          </a:xfrm>
          <a:custGeom>
            <a:avLst/>
            <a:gdLst>
              <a:gd name="connsiteX0" fmla="*/ 4033815 w 4033815"/>
              <a:gd name="connsiteY0" fmla="*/ 621157 h 621157"/>
              <a:gd name="connsiteX1" fmla="*/ 2485866 w 4033815"/>
              <a:gd name="connsiteY1" fmla="*/ 366432 h 621157"/>
              <a:gd name="connsiteX2" fmla="*/ 173741 w 4033815"/>
              <a:gd name="connsiteY2" fmla="*/ 137832 h 621157"/>
              <a:gd name="connsiteX3" fmla="*/ 461123 w 4033815"/>
              <a:gd name="connsiteY3" fmla="*/ 672 h 621157"/>
              <a:gd name="connsiteX4" fmla="*/ 3923 w 4033815"/>
              <a:gd name="connsiteY4" fmla="*/ 92112 h 621157"/>
              <a:gd name="connsiteX5" fmla="*/ 278243 w 4033815"/>
              <a:gd name="connsiteY5" fmla="*/ 242334 h 62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815" h="621157">
                <a:moveTo>
                  <a:pt x="4033815" y="621157"/>
                </a:moveTo>
                <a:cubicBezTo>
                  <a:pt x="3581513" y="534071"/>
                  <a:pt x="3129212" y="446986"/>
                  <a:pt x="2485866" y="366432"/>
                </a:cubicBezTo>
                <a:cubicBezTo>
                  <a:pt x="1842520" y="285878"/>
                  <a:pt x="511198" y="198792"/>
                  <a:pt x="173741" y="137832"/>
                </a:cubicBezTo>
                <a:cubicBezTo>
                  <a:pt x="-163716" y="76872"/>
                  <a:pt x="489426" y="8292"/>
                  <a:pt x="461123" y="672"/>
                </a:cubicBezTo>
                <a:cubicBezTo>
                  <a:pt x="432820" y="-6948"/>
                  <a:pt x="34403" y="51835"/>
                  <a:pt x="3923" y="92112"/>
                </a:cubicBezTo>
                <a:cubicBezTo>
                  <a:pt x="-26557" y="132389"/>
                  <a:pt x="125843" y="187361"/>
                  <a:pt x="278243" y="24233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6CFDDD-F5C8-476E-9A5D-C2970D78C987}"/>
              </a:ext>
            </a:extLst>
          </p:cNvPr>
          <p:cNvSpPr txBox="1"/>
          <p:nvPr/>
        </p:nvSpPr>
        <p:spPr>
          <a:xfrm>
            <a:off x="5894832" y="4683899"/>
            <a:ext cx="3350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While every visit MC will consider ‘all’ visits to each state-action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/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blipFill>
                <a:blip r:embed="rId2"/>
                <a:stretch>
                  <a:fillRect l="-10465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/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blipFill>
                <a:blip r:embed="rId3"/>
                <a:stretch>
                  <a:fillRect l="-9302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/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blipFill>
                <a:blip r:embed="rId4"/>
                <a:stretch>
                  <a:fillRect l="-10465" t="-2222" r="-46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/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blipFill>
                <a:blip r:embed="rId5"/>
                <a:stretch>
                  <a:fillRect l="-1795" t="-10638" r="-359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/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blipFill>
                <a:blip r:embed="rId6"/>
                <a:stretch>
                  <a:fillRect l="-912" t="-160000" r="-456" b="-2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61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22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43AE5-8FAC-4B0D-B113-5A821F6E75EB}"/>
              </a:ext>
            </a:extLst>
          </p:cNvPr>
          <p:cNvSpPr txBox="1"/>
          <p:nvPr/>
        </p:nvSpPr>
        <p:spPr>
          <a:xfrm>
            <a:off x="8431307" y="3105834"/>
            <a:ext cx="224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do we do with the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4311-1A6D-4570-8F30-DEF744391722}"/>
              </a:ext>
            </a:extLst>
          </p:cNvPr>
          <p:cNvSpPr txBox="1"/>
          <p:nvPr/>
        </p:nvSpPr>
        <p:spPr>
          <a:xfrm>
            <a:off x="8431306" y="3774844"/>
            <a:ext cx="273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Remember that one can compute the mean in an online fashion…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/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A98D61-BAF3-45A0-ADE6-C10223151906}"/>
              </a:ext>
            </a:extLst>
          </p:cNvPr>
          <p:cNvSpPr txBox="1"/>
          <p:nvPr/>
        </p:nvSpPr>
        <p:spPr>
          <a:xfrm>
            <a:off x="8419407" y="5459209"/>
            <a:ext cx="307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that can be approximated by a constant decay…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/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blipFill>
                <a:blip r:embed="rId5"/>
                <a:stretch>
                  <a:fillRect l="-595" t="-8696" r="-23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6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4BDE7A1-57DC-4133-90B0-733FB9A1D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8" grpId="0"/>
      <p:bldP spid="8" grpId="1"/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  <p:bldP spid="17" grpId="0" animBg="1"/>
      <p:bldP spid="18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23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225159-C74A-4D1B-8D47-748278EE2674}"/>
              </a:ext>
            </a:extLst>
          </p:cNvPr>
          <p:cNvSpPr/>
          <p:nvPr/>
        </p:nvSpPr>
        <p:spPr>
          <a:xfrm flipV="1">
            <a:off x="6726772" y="5695405"/>
            <a:ext cx="2012708" cy="437605"/>
          </a:xfrm>
          <a:custGeom>
            <a:avLst/>
            <a:gdLst>
              <a:gd name="connsiteX0" fmla="*/ 2234348 w 2234348"/>
              <a:gd name="connsiteY0" fmla="*/ 437605 h 437605"/>
              <a:gd name="connsiteX1" fmla="*/ 1176257 w 2234348"/>
              <a:gd name="connsiteY1" fmla="*/ 248194 h 437605"/>
              <a:gd name="connsiteX2" fmla="*/ 105102 w 2234348"/>
              <a:gd name="connsiteY2" fmla="*/ 182880 h 437605"/>
              <a:gd name="connsiteX3" fmla="*/ 222668 w 2234348"/>
              <a:gd name="connsiteY3" fmla="*/ 300445 h 437605"/>
              <a:gd name="connsiteX4" fmla="*/ 7131 w 2234348"/>
              <a:gd name="connsiteY4" fmla="*/ 150223 h 437605"/>
              <a:gd name="connsiteX5" fmla="*/ 536177 w 2234348"/>
              <a:gd name="connsiteY5" fmla="*/ 0 h 43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4348" h="437605">
                <a:moveTo>
                  <a:pt x="2234348" y="437605"/>
                </a:moveTo>
                <a:cubicBezTo>
                  <a:pt x="1882739" y="364126"/>
                  <a:pt x="1531131" y="290648"/>
                  <a:pt x="1176257" y="248194"/>
                </a:cubicBezTo>
                <a:cubicBezTo>
                  <a:pt x="821383" y="205740"/>
                  <a:pt x="264033" y="174172"/>
                  <a:pt x="105102" y="182880"/>
                </a:cubicBezTo>
                <a:cubicBezTo>
                  <a:pt x="-53829" y="191588"/>
                  <a:pt x="238996" y="305888"/>
                  <a:pt x="222668" y="300445"/>
                </a:cubicBezTo>
                <a:cubicBezTo>
                  <a:pt x="206340" y="295002"/>
                  <a:pt x="-45121" y="200297"/>
                  <a:pt x="7131" y="150223"/>
                </a:cubicBezTo>
                <a:cubicBezTo>
                  <a:pt x="59382" y="100149"/>
                  <a:pt x="444737" y="16329"/>
                  <a:pt x="536177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85346-C5D7-4AB2-869F-DAC3268C9C35}"/>
              </a:ext>
            </a:extLst>
          </p:cNvPr>
          <p:cNvSpPr txBox="1"/>
          <p:nvPr/>
        </p:nvSpPr>
        <p:spPr>
          <a:xfrm>
            <a:off x="8712188" y="541484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what to do with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694016" y="5695405"/>
            <a:ext cx="309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It’s already done for you (see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DiscreteEpsilonGeeedyPolicy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for details)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75DD6-E3C8-429E-8DDB-84F64D302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402309" y="3333324"/>
            <a:ext cx="309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Now you can implement it!</a:t>
            </a:r>
          </a:p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(in just one line of code!)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1B3ED-802B-49D7-827F-CC8E7ECD2F12}"/>
              </a:ext>
            </a:extLst>
          </p:cNvPr>
          <p:cNvSpPr txBox="1"/>
          <p:nvPr/>
        </p:nvSpPr>
        <p:spPr>
          <a:xfrm>
            <a:off x="8402309" y="4067919"/>
            <a:ext cx="284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Then, launch the application and see the output plots.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4CBC88-DF0F-4F49-A1E9-98427EB6CE41}"/>
              </a:ext>
            </a:extLst>
          </p:cNvPr>
          <p:cNvSpPr/>
          <p:nvPr/>
        </p:nvSpPr>
        <p:spPr>
          <a:xfrm>
            <a:off x="1678502" y="4422063"/>
            <a:ext cx="327923" cy="32357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F182F-90E1-401A-B936-DDF3392F07C4}"/>
                  </a:ext>
                </a:extLst>
              </p:cNvPr>
              <p:cNvSpPr txBox="1"/>
              <p:nvPr/>
            </p:nvSpPr>
            <p:spPr>
              <a:xfrm>
                <a:off x="8311178" y="5755422"/>
                <a:ext cx="3383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</a:t>
                </a:r>
                <a:b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</a:br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(otherwise some tests might fail)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F182F-90E1-401A-B936-DDF3392F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78" y="5755422"/>
                <a:ext cx="3383998" cy="646331"/>
              </a:xfrm>
              <a:prstGeom prst="rect">
                <a:avLst/>
              </a:prstGeom>
              <a:blipFill>
                <a:blip r:embed="rId5"/>
                <a:stretch>
                  <a:fillRect l="-719" t="-2830" r="-719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B789F6F-7AFA-4F5D-9CEE-2D0214DC2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40A05D-8EFA-4442-9076-F724598A9888}"/>
              </a:ext>
            </a:extLst>
          </p:cNvPr>
          <p:cNvSpPr/>
          <p:nvPr/>
        </p:nvSpPr>
        <p:spPr>
          <a:xfrm rot="1289606">
            <a:off x="9312374" y="5043415"/>
            <a:ext cx="620981" cy="299857"/>
          </a:xfrm>
          <a:custGeom>
            <a:avLst/>
            <a:gdLst>
              <a:gd name="connsiteX0" fmla="*/ 620981 w 620981"/>
              <a:gd name="connsiteY0" fmla="*/ 202451 h 299857"/>
              <a:gd name="connsiteX1" fmla="*/ 222563 w 620981"/>
              <a:gd name="connsiteY1" fmla="*/ 293891 h 299857"/>
              <a:gd name="connsiteX2" fmla="*/ 39683 w 620981"/>
              <a:gd name="connsiteY2" fmla="*/ 52228 h 299857"/>
              <a:gd name="connsiteX3" fmla="*/ 495 w 620981"/>
              <a:gd name="connsiteY3" fmla="*/ 235108 h 299857"/>
              <a:gd name="connsiteX4" fmla="*/ 26621 w 620981"/>
              <a:gd name="connsiteY4" fmla="*/ 6508 h 299857"/>
              <a:gd name="connsiteX5" fmla="*/ 144186 w 620981"/>
              <a:gd name="connsiteY5" fmla="*/ 84885 h 29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0981" h="299857">
                <a:moveTo>
                  <a:pt x="620981" y="202451"/>
                </a:moveTo>
                <a:cubicBezTo>
                  <a:pt x="470213" y="260689"/>
                  <a:pt x="319446" y="318928"/>
                  <a:pt x="222563" y="293891"/>
                </a:cubicBezTo>
                <a:cubicBezTo>
                  <a:pt x="125680" y="268854"/>
                  <a:pt x="76694" y="62025"/>
                  <a:pt x="39683" y="52228"/>
                </a:cubicBezTo>
                <a:cubicBezTo>
                  <a:pt x="2672" y="42431"/>
                  <a:pt x="2672" y="242728"/>
                  <a:pt x="495" y="235108"/>
                </a:cubicBezTo>
                <a:cubicBezTo>
                  <a:pt x="-1682" y="227488"/>
                  <a:pt x="2672" y="31545"/>
                  <a:pt x="26621" y="6508"/>
                </a:cubicBezTo>
                <a:cubicBezTo>
                  <a:pt x="50569" y="-18529"/>
                  <a:pt x="97377" y="33178"/>
                  <a:pt x="144186" y="8488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9D60F6-6374-4B1B-8132-23FFC79E13D1}"/>
              </a:ext>
            </a:extLst>
          </p:cNvPr>
          <p:cNvSpPr txBox="1"/>
          <p:nvPr/>
        </p:nvSpPr>
        <p:spPr>
          <a:xfrm>
            <a:off x="9829517" y="5125680"/>
            <a:ext cx="226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don’t forget the unit tests. Just type ‘</a:t>
            </a:r>
            <a:r>
              <a:rPr lang="en-US" sz="1200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pytest</a:t>
            </a:r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5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2" grpId="0"/>
      <p:bldP spid="10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F2021F-91D3-4D1F-9EC2-C9C2D8B3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476103"/>
            <a:ext cx="5753238" cy="4369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8596A-6F7B-416E-94EF-2F971222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291" y="3785894"/>
            <a:ext cx="2686993" cy="27752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5891E-86ED-49BC-8CC9-FAD1ED1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AF38-D6CC-4A34-9746-B9F77D238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6C9E4-0237-4418-8B4F-B4FB4571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255832-D441-4001-BFF0-0FA84571E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A5A23-52BE-4944-A4BC-7BE6100F1209}"/>
              </a:ext>
            </a:extLst>
          </p:cNvPr>
          <p:cNvSpPr txBox="1"/>
          <p:nvPr/>
        </p:nvSpPr>
        <p:spPr>
          <a:xfrm>
            <a:off x="8157754" y="14769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BC41C-411F-4481-B6EB-23ED92A67331}"/>
              </a:ext>
            </a:extLst>
          </p:cNvPr>
          <p:cNvSpPr txBox="1"/>
          <p:nvPr/>
        </p:nvSpPr>
        <p:spPr>
          <a:xfrm>
            <a:off x="7691378" y="335103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79021-EAC0-4AFF-9820-4334B35F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78" y="517023"/>
            <a:ext cx="2680607" cy="27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b="1" dirty="0">
                <a:solidFill>
                  <a:srgbClr val="000000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99014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EA2CD-07CD-4289-B156-AECE50C4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8A4A2D-BB74-43DC-891A-7BF8B3FD1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BB9323-B38E-43F4-A538-C8833638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795BCF-91AB-4538-8ED3-019BE23FF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54D662-B238-4573-B4EF-778969231F19}"/>
              </a:ext>
            </a:extLst>
          </p:cNvPr>
          <p:cNvGrpSpPr/>
          <p:nvPr/>
        </p:nvGrpSpPr>
        <p:grpSpPr>
          <a:xfrm>
            <a:off x="-19592" y="413247"/>
            <a:ext cx="11427207" cy="6116772"/>
            <a:chOff x="-19592" y="413247"/>
            <a:chExt cx="11427207" cy="61167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67F15C-8903-43CD-87C1-A22F20D1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4479" y="1514127"/>
              <a:ext cx="9283042" cy="3829746"/>
            </a:xfrm>
            <a:prstGeom prst="rect">
              <a:avLst/>
            </a:prstGeom>
          </p:spPr>
        </p:pic>
        <p:pic>
          <p:nvPicPr>
            <p:cNvPr id="1028" name="Picture 4" descr="A Piece of Cake (Short Film) - YouTube">
              <a:extLst>
                <a:ext uri="{FF2B5EF4-FFF2-40B4-BE49-F238E27FC236}">
                  <a16:creationId xmlns:a16="http://schemas.microsoft.com/office/drawing/2014/main" id="{ED744915-A89D-45C3-AA43-A75796055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7657" y="758400"/>
              <a:ext cx="2687030" cy="151145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C9BA16-4855-4178-9DAB-6D1A13870EED}"/>
                </a:ext>
              </a:extLst>
            </p:cNvPr>
            <p:cNvSpPr txBox="1"/>
            <p:nvPr/>
          </p:nvSpPr>
          <p:spPr>
            <a:xfrm>
              <a:off x="7176951" y="457440"/>
              <a:ext cx="14956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You are awesome, just go for it!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9A44D1-7AAC-4041-8C38-A5F977D4201C}"/>
                </a:ext>
              </a:extLst>
            </p:cNvPr>
            <p:cNvSpPr txBox="1"/>
            <p:nvPr/>
          </p:nvSpPr>
          <p:spPr>
            <a:xfrm rot="19029563">
              <a:off x="-19592" y="1524889"/>
              <a:ext cx="2508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Well done is better than well said.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CC15F1-8045-4004-9AE3-0747C250BA18}"/>
                </a:ext>
              </a:extLst>
            </p:cNvPr>
            <p:cNvSpPr txBox="1"/>
            <p:nvPr/>
          </p:nvSpPr>
          <p:spPr>
            <a:xfrm rot="21092688">
              <a:off x="74616" y="5329690"/>
              <a:ext cx="25080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Knowing is not enough, we must apply. Willing is not enough, we must do.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CF443B-2C10-46E3-95F4-04C83828B870}"/>
                </a:ext>
              </a:extLst>
            </p:cNvPr>
            <p:cNvSpPr txBox="1"/>
            <p:nvPr/>
          </p:nvSpPr>
          <p:spPr>
            <a:xfrm>
              <a:off x="3277271" y="5329690"/>
              <a:ext cx="2508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The secret of getting ahead is getting started.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A37FF7-C79B-475F-8414-83E84AF4C761}"/>
                </a:ext>
              </a:extLst>
            </p:cNvPr>
            <p:cNvSpPr txBox="1"/>
            <p:nvPr/>
          </p:nvSpPr>
          <p:spPr>
            <a:xfrm rot="185304">
              <a:off x="5991619" y="5329690"/>
              <a:ext cx="25080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Failure will never overtake me if my determination is strong enough.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832FCB-388F-4D77-8689-F109C5B5AA3C}"/>
                </a:ext>
              </a:extLst>
            </p:cNvPr>
            <p:cNvSpPr txBox="1"/>
            <p:nvPr/>
          </p:nvSpPr>
          <p:spPr>
            <a:xfrm rot="20066629">
              <a:off x="8549002" y="4058084"/>
              <a:ext cx="2508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The harder the problem,</a:t>
              </a:r>
            </a:p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The more glorious the triumph.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E0034F-3133-4F1A-B554-2411B5E5868A}"/>
                </a:ext>
              </a:extLst>
            </p:cNvPr>
            <p:cNvSpPr txBox="1"/>
            <p:nvPr/>
          </p:nvSpPr>
          <p:spPr>
            <a:xfrm rot="21440306">
              <a:off x="8899547" y="5523068"/>
              <a:ext cx="2508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We should not give up and we should not allow the problem to defeat us.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CA0AC4-9892-41DD-AB2B-647D6A7D78A6}"/>
                </a:ext>
              </a:extLst>
            </p:cNvPr>
            <p:cNvSpPr txBox="1"/>
            <p:nvPr/>
          </p:nvSpPr>
          <p:spPr>
            <a:xfrm>
              <a:off x="-14804" y="3222625"/>
              <a:ext cx="160194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It always seems impossible until it is done.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D251BF-70CB-4223-9C93-71DAE42D9BE8}"/>
                </a:ext>
              </a:extLst>
            </p:cNvPr>
            <p:cNvSpPr txBox="1"/>
            <p:nvPr/>
          </p:nvSpPr>
          <p:spPr>
            <a:xfrm rot="21218076">
              <a:off x="2931972" y="413247"/>
              <a:ext cx="3195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Go for it now. The future </a:t>
              </a:r>
            </a:p>
            <a:p>
              <a:pPr algn="ctr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is promised to no one.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83D0DB-F438-4490-A97B-02DEBFD2CFCC}"/>
                </a:ext>
              </a:extLst>
            </p:cNvPr>
            <p:cNvSpPr txBox="1"/>
            <p:nvPr/>
          </p:nvSpPr>
          <p:spPr>
            <a:xfrm>
              <a:off x="8767138" y="2827553"/>
              <a:ext cx="25080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Step by step and the thing is done.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ED27CA-011B-4EB8-8095-D4617332CBA8}"/>
                </a:ext>
              </a:extLst>
            </p:cNvPr>
            <p:cNvSpPr txBox="1"/>
            <p:nvPr/>
          </p:nvSpPr>
          <p:spPr>
            <a:xfrm rot="218620">
              <a:off x="5785339" y="2786115"/>
              <a:ext cx="2508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The way to get started is to quit talking and begin doing.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45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A5D1F2-7665-4169-A393-08D5AE29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57" y="3722050"/>
            <a:ext cx="2730138" cy="2959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0CCD6-EC8E-4763-BAC6-B520A7D9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29" y="372636"/>
            <a:ext cx="2828361" cy="2942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B8146-1B20-48BB-826C-48C53DB52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1523-6210-45AC-BFA5-52B372620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388B94-9A32-49DF-88EC-796CF4ED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1BAFD-0CAF-41E6-ABCB-A737D8101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E8C73-3786-4801-BFCA-D0A2175F3DB0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71416-FAC9-4539-899A-D6C1724FD1AA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6043C-EDAB-4CBB-B354-A877A147C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0" y="13715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b="1" dirty="0">
                <a:solidFill>
                  <a:srgbClr val="000000"/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175566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Winter is here. </a:t>
            </a:r>
          </a:p>
          <a:p>
            <a:pPr algn="just"/>
            <a:r>
              <a:rPr lang="en-US" dirty="0"/>
              <a:t>You and your friends were tossing around a frisbee at the park when you made a wild throw that left the frisbee out in the middle of the lake. </a:t>
            </a:r>
          </a:p>
          <a:p>
            <a:pPr algn="just"/>
            <a:r>
              <a:rPr lang="en-US" dirty="0"/>
              <a:t>The water is mostly frozen, but there are a few holes where the ice has melted. If you step into one of those holes, you'll fall into the freezing water.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F88A97C-09EB-44D0-83E4-D461B179D7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93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BE0A6E-CA90-406A-8B06-1F8B682C8BCC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BE0A6E-CA90-406A-8B06-1F8B682C8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EA9D5F-6061-4543-9372-BA54618C4271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EA9D5F-6061-4543-9372-BA54618C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5F9F2C-F22B-4009-B174-45686F8F5419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5F9F2C-F22B-4009-B174-45686F8F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297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31103B-8851-41F3-AE54-4907317E392D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31103B-8851-41F3-AE54-4907317E3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F97462-951C-462E-8AF7-357B628C11C3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F97462-951C-462E-8AF7-357B628C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7DCB58-2061-4265-96FC-795D67D40185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7DCB58-2061-4265-96FC-795D67D4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61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07FC7-799C-4F02-9741-4DA89CAD8C52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07FC7-799C-4F02-9741-4DA89CAD8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FFC4D1-F907-44A9-B840-4AEEF0DE76BA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FFC4D1-F907-44A9-B840-4AEEF0DE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00685-0DFB-432C-8B1F-FFB5D654020F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00685-0DFB-432C-8B1F-FFB5D6540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931639C-DACD-40C6-AB17-9918941AB4B6}"/>
              </a:ext>
            </a:extLst>
          </p:cNvPr>
          <p:cNvSpPr/>
          <p:nvPr/>
        </p:nvSpPr>
        <p:spPr>
          <a:xfrm>
            <a:off x="1696370" y="4975597"/>
            <a:ext cx="1624328" cy="618496"/>
          </a:xfrm>
          <a:custGeom>
            <a:avLst/>
            <a:gdLst>
              <a:gd name="connsiteX0" fmla="*/ 0 w 1624328"/>
              <a:gd name="connsiteY0" fmla="*/ 0 h 618496"/>
              <a:gd name="connsiteX1" fmla="*/ 687376 w 1624328"/>
              <a:gd name="connsiteY1" fmla="*/ 618009 h 618496"/>
              <a:gd name="connsiteX2" fmla="*/ 807194 w 1624328"/>
              <a:gd name="connsiteY2" fmla="*/ 107206 h 618496"/>
              <a:gd name="connsiteX3" fmla="*/ 1563939 w 1624328"/>
              <a:gd name="connsiteY3" fmla="*/ 321617 h 618496"/>
              <a:gd name="connsiteX4" fmla="*/ 1481958 w 1624328"/>
              <a:gd name="connsiteY4" fmla="*/ 176574 h 618496"/>
              <a:gd name="connsiteX5" fmla="*/ 1620695 w 1624328"/>
              <a:gd name="connsiteY5" fmla="*/ 340535 h 618496"/>
              <a:gd name="connsiteX6" fmla="*/ 1305384 w 1624328"/>
              <a:gd name="connsiteY6" fmla="*/ 441435 h 61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4328" h="618496">
                <a:moveTo>
                  <a:pt x="0" y="0"/>
                </a:moveTo>
                <a:cubicBezTo>
                  <a:pt x="276422" y="300070"/>
                  <a:pt x="552844" y="600141"/>
                  <a:pt x="687376" y="618009"/>
                </a:cubicBezTo>
                <a:cubicBezTo>
                  <a:pt x="821908" y="635877"/>
                  <a:pt x="661100" y="156605"/>
                  <a:pt x="807194" y="107206"/>
                </a:cubicBezTo>
                <a:cubicBezTo>
                  <a:pt x="953288" y="57807"/>
                  <a:pt x="1451478" y="310056"/>
                  <a:pt x="1563939" y="321617"/>
                </a:cubicBezTo>
                <a:cubicBezTo>
                  <a:pt x="1676400" y="333178"/>
                  <a:pt x="1472499" y="173421"/>
                  <a:pt x="1481958" y="176574"/>
                </a:cubicBezTo>
                <a:cubicBezTo>
                  <a:pt x="1491417" y="179727"/>
                  <a:pt x="1650124" y="296392"/>
                  <a:pt x="1620695" y="340535"/>
                </a:cubicBezTo>
                <a:cubicBezTo>
                  <a:pt x="1591266" y="384678"/>
                  <a:pt x="1448325" y="413056"/>
                  <a:pt x="1305384" y="44143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C5B40-FE43-470D-BE80-7BBBEA5D0631}"/>
              </a:ext>
            </a:extLst>
          </p:cNvPr>
          <p:cNvSpPr txBox="1"/>
          <p:nvPr/>
        </p:nvSpPr>
        <p:spPr>
          <a:xfrm>
            <a:off x="268224" y="4335364"/>
            <a:ext cx="143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Not optimal action, but we had some ‘good luck’</a:t>
            </a:r>
          </a:p>
        </p:txBody>
      </p:sp>
    </p:spTree>
    <p:extLst>
      <p:ext uri="{BB962C8B-B14F-4D97-AF65-F5344CB8AC3E}">
        <p14:creationId xmlns:p14="http://schemas.microsoft.com/office/powerpoint/2010/main" val="4672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590093-CAAA-40B7-B2C3-5C8A298AEA73}"/>
              </a:ext>
            </a:extLst>
          </p:cNvPr>
          <p:cNvSpPr/>
          <p:nvPr/>
        </p:nvSpPr>
        <p:spPr>
          <a:xfrm>
            <a:off x="5751260" y="667956"/>
            <a:ext cx="1314744" cy="690911"/>
          </a:xfrm>
          <a:custGeom>
            <a:avLst/>
            <a:gdLst>
              <a:gd name="connsiteX0" fmla="*/ 0 w 1314744"/>
              <a:gd name="connsiteY0" fmla="*/ 655850 h 690911"/>
              <a:gd name="connsiteX1" fmla="*/ 643233 w 1314744"/>
              <a:gd name="connsiteY1" fmla="*/ 5 h 690911"/>
              <a:gd name="connsiteX2" fmla="*/ 1242323 w 1314744"/>
              <a:gd name="connsiteY2" fmla="*/ 643238 h 690911"/>
              <a:gd name="connsiteX3" fmla="*/ 1236017 w 1314744"/>
              <a:gd name="connsiteY3" fmla="*/ 510807 h 690911"/>
              <a:gd name="connsiteX4" fmla="*/ 1311691 w 1314744"/>
              <a:gd name="connsiteY4" fmla="*/ 687381 h 690911"/>
              <a:gd name="connsiteX5" fmla="*/ 1116199 w 1314744"/>
              <a:gd name="connsiteY5" fmla="*/ 611707 h 69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4744" h="690911">
                <a:moveTo>
                  <a:pt x="0" y="655850"/>
                </a:moveTo>
                <a:cubicBezTo>
                  <a:pt x="218089" y="328978"/>
                  <a:pt x="436179" y="2107"/>
                  <a:pt x="643233" y="5"/>
                </a:cubicBezTo>
                <a:cubicBezTo>
                  <a:pt x="850287" y="-2097"/>
                  <a:pt x="1143526" y="558104"/>
                  <a:pt x="1242323" y="643238"/>
                </a:cubicBezTo>
                <a:cubicBezTo>
                  <a:pt x="1341120" y="728372"/>
                  <a:pt x="1224456" y="503450"/>
                  <a:pt x="1236017" y="510807"/>
                </a:cubicBezTo>
                <a:cubicBezTo>
                  <a:pt x="1247578" y="518164"/>
                  <a:pt x="1331661" y="670564"/>
                  <a:pt x="1311691" y="687381"/>
                </a:cubicBezTo>
                <a:cubicBezTo>
                  <a:pt x="1291721" y="704198"/>
                  <a:pt x="1203960" y="657952"/>
                  <a:pt x="1116199" y="61170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A408-8ED7-4ED5-B511-9F0D06BE8DD1}"/>
              </a:ext>
            </a:extLst>
          </p:cNvPr>
          <p:cNvSpPr txBox="1"/>
          <p:nvPr/>
        </p:nvSpPr>
        <p:spPr>
          <a:xfrm>
            <a:off x="4667234" y="1383474"/>
            <a:ext cx="186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Now we see the same sequence of state and actions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DABE1B-BEBD-4228-9954-A7F4F0702794}"/>
              </a:ext>
            </a:extLst>
          </p:cNvPr>
          <p:cNvSpPr/>
          <p:nvPr/>
        </p:nvSpPr>
        <p:spPr>
          <a:xfrm>
            <a:off x="8022565" y="4471101"/>
            <a:ext cx="1379989" cy="941251"/>
          </a:xfrm>
          <a:custGeom>
            <a:avLst/>
            <a:gdLst>
              <a:gd name="connsiteX0" fmla="*/ 1379989 w 1379989"/>
              <a:gd name="connsiteY0" fmla="*/ 0 h 941251"/>
              <a:gd name="connsiteX1" fmla="*/ 837656 w 1379989"/>
              <a:gd name="connsiteY1" fmla="*/ 939625 h 941251"/>
              <a:gd name="connsiteX2" fmla="*/ 1058373 w 1379989"/>
              <a:gd name="connsiteY2" fmla="*/ 239636 h 941251"/>
              <a:gd name="connsiteX3" fmla="*/ 55686 w 1379989"/>
              <a:gd name="connsiteY3" fmla="*/ 750438 h 941251"/>
              <a:gd name="connsiteX4" fmla="*/ 118748 w 1379989"/>
              <a:gd name="connsiteY4" fmla="*/ 586477 h 941251"/>
              <a:gd name="connsiteX5" fmla="*/ 30461 w 1379989"/>
              <a:gd name="connsiteY5" fmla="*/ 807194 h 941251"/>
              <a:gd name="connsiteX6" fmla="*/ 289016 w 1379989"/>
              <a:gd name="connsiteY6" fmla="*/ 725213 h 94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9989" h="941251">
                <a:moveTo>
                  <a:pt x="1379989" y="0"/>
                </a:moveTo>
                <a:cubicBezTo>
                  <a:pt x="1135624" y="449843"/>
                  <a:pt x="891259" y="899686"/>
                  <a:pt x="837656" y="939625"/>
                </a:cubicBezTo>
                <a:cubicBezTo>
                  <a:pt x="784053" y="979564"/>
                  <a:pt x="1188701" y="271167"/>
                  <a:pt x="1058373" y="239636"/>
                </a:cubicBezTo>
                <a:cubicBezTo>
                  <a:pt x="928045" y="208105"/>
                  <a:pt x="212290" y="692631"/>
                  <a:pt x="55686" y="750438"/>
                </a:cubicBezTo>
                <a:cubicBezTo>
                  <a:pt x="-100918" y="808245"/>
                  <a:pt x="122952" y="577018"/>
                  <a:pt x="118748" y="586477"/>
                </a:cubicBezTo>
                <a:cubicBezTo>
                  <a:pt x="114544" y="595936"/>
                  <a:pt x="2083" y="784071"/>
                  <a:pt x="30461" y="807194"/>
                </a:cubicBezTo>
                <a:cubicBezTo>
                  <a:pt x="58839" y="830317"/>
                  <a:pt x="173927" y="777765"/>
                  <a:pt x="289016" y="72521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5D0A3E-7176-44C9-967E-225468D54A4B}"/>
              </a:ext>
            </a:extLst>
          </p:cNvPr>
          <p:cNvSpPr txBox="1"/>
          <p:nvPr/>
        </p:nvSpPr>
        <p:spPr>
          <a:xfrm>
            <a:off x="9328057" y="3955095"/>
            <a:ext cx="1456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But now he have some ‘bad luck’</a:t>
            </a:r>
          </a:p>
        </p:txBody>
      </p:sp>
    </p:spTree>
    <p:extLst>
      <p:ext uri="{BB962C8B-B14F-4D97-AF65-F5344CB8AC3E}">
        <p14:creationId xmlns:p14="http://schemas.microsoft.com/office/powerpoint/2010/main" val="3453819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18AFBE-6ACB-4F39-A1AE-4C4E7D4E3DDE}"/>
              </a:ext>
            </a:extLst>
          </p:cNvPr>
          <p:cNvSpPr/>
          <p:nvPr/>
        </p:nvSpPr>
        <p:spPr>
          <a:xfrm>
            <a:off x="4973930" y="2444835"/>
            <a:ext cx="2194875" cy="1085227"/>
          </a:xfrm>
          <a:custGeom>
            <a:avLst/>
            <a:gdLst>
              <a:gd name="connsiteX0" fmla="*/ 35063 w 2194875"/>
              <a:gd name="connsiteY0" fmla="*/ 1063550 h 1085227"/>
              <a:gd name="connsiteX1" fmla="*/ 123349 w 2194875"/>
              <a:gd name="connsiteY1" fmla="*/ 1032019 h 1085227"/>
              <a:gd name="connsiteX2" fmla="*/ 1939537 w 2194875"/>
              <a:gd name="connsiteY2" fmla="*/ 117619 h 1085227"/>
              <a:gd name="connsiteX3" fmla="*/ 2059355 w 2194875"/>
              <a:gd name="connsiteY3" fmla="*/ 180681 h 1085227"/>
              <a:gd name="connsiteX4" fmla="*/ 2185479 w 2194875"/>
              <a:gd name="connsiteY4" fmla="*/ 4107 h 1085227"/>
              <a:gd name="connsiteX5" fmla="*/ 1788188 w 2194875"/>
              <a:gd name="connsiteY5" fmla="*/ 73475 h 108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4875" h="1085227">
                <a:moveTo>
                  <a:pt x="35063" y="1063550"/>
                </a:moveTo>
                <a:cubicBezTo>
                  <a:pt x="-79500" y="1126612"/>
                  <a:pt x="123349" y="1032019"/>
                  <a:pt x="123349" y="1032019"/>
                </a:cubicBezTo>
                <a:cubicBezTo>
                  <a:pt x="440761" y="874364"/>
                  <a:pt x="1616869" y="259509"/>
                  <a:pt x="1939537" y="117619"/>
                </a:cubicBezTo>
                <a:cubicBezTo>
                  <a:pt x="2262205" y="-24271"/>
                  <a:pt x="2018365" y="199600"/>
                  <a:pt x="2059355" y="180681"/>
                </a:cubicBezTo>
                <a:cubicBezTo>
                  <a:pt x="2100345" y="161762"/>
                  <a:pt x="2230674" y="21975"/>
                  <a:pt x="2185479" y="4107"/>
                </a:cubicBezTo>
                <a:cubicBezTo>
                  <a:pt x="2140284" y="-13761"/>
                  <a:pt x="1964236" y="29857"/>
                  <a:pt x="1788188" y="734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698770-0CA4-4BE9-BC8B-AD069317AEB6}"/>
              </a:ext>
            </a:extLst>
          </p:cNvPr>
          <p:cNvSpPr/>
          <p:nvPr/>
        </p:nvSpPr>
        <p:spPr>
          <a:xfrm>
            <a:off x="4975597" y="3550394"/>
            <a:ext cx="2416760" cy="397449"/>
          </a:xfrm>
          <a:custGeom>
            <a:avLst/>
            <a:gdLst>
              <a:gd name="connsiteX0" fmla="*/ 0 w 2416760"/>
              <a:gd name="connsiteY0" fmla="*/ 0 h 397449"/>
              <a:gd name="connsiteX1" fmla="*/ 1286466 w 2416760"/>
              <a:gd name="connsiteY1" fmla="*/ 81981 h 397449"/>
              <a:gd name="connsiteX2" fmla="*/ 2333297 w 2416760"/>
              <a:gd name="connsiteY2" fmla="*/ 283780 h 397449"/>
              <a:gd name="connsiteX3" fmla="*/ 2213479 w 2416760"/>
              <a:gd name="connsiteY3" fmla="*/ 189187 h 397449"/>
              <a:gd name="connsiteX4" fmla="*/ 2415277 w 2416760"/>
              <a:gd name="connsiteY4" fmla="*/ 390985 h 397449"/>
              <a:gd name="connsiteX5" fmla="*/ 2087355 w 2416760"/>
              <a:gd name="connsiteY5" fmla="*/ 327923 h 39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760" h="397449">
                <a:moveTo>
                  <a:pt x="0" y="0"/>
                </a:moveTo>
                <a:cubicBezTo>
                  <a:pt x="448791" y="17342"/>
                  <a:pt x="897583" y="34684"/>
                  <a:pt x="1286466" y="81981"/>
                </a:cubicBezTo>
                <a:cubicBezTo>
                  <a:pt x="1675349" y="129278"/>
                  <a:pt x="2178795" y="265912"/>
                  <a:pt x="2333297" y="283780"/>
                </a:cubicBezTo>
                <a:cubicBezTo>
                  <a:pt x="2487799" y="301648"/>
                  <a:pt x="2199816" y="171320"/>
                  <a:pt x="2213479" y="189187"/>
                </a:cubicBezTo>
                <a:cubicBezTo>
                  <a:pt x="2227142" y="207055"/>
                  <a:pt x="2436298" y="367862"/>
                  <a:pt x="2415277" y="390985"/>
                </a:cubicBezTo>
                <a:cubicBezTo>
                  <a:pt x="2394256" y="414108"/>
                  <a:pt x="2240805" y="371015"/>
                  <a:pt x="2087355" y="32792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E6C4B02-9B35-4317-A2F3-60C315AF41A5}"/>
              </a:ext>
            </a:extLst>
          </p:cNvPr>
          <p:cNvSpPr/>
          <p:nvPr/>
        </p:nvSpPr>
        <p:spPr>
          <a:xfrm>
            <a:off x="5013434" y="3550394"/>
            <a:ext cx="2411057" cy="1902546"/>
          </a:xfrm>
          <a:custGeom>
            <a:avLst/>
            <a:gdLst>
              <a:gd name="connsiteX0" fmla="*/ 0 w 2411057"/>
              <a:gd name="connsiteY0" fmla="*/ 0 h 1902546"/>
              <a:gd name="connsiteX1" fmla="*/ 1299079 w 2411057"/>
              <a:gd name="connsiteY1" fmla="*/ 1191874 h 1902546"/>
              <a:gd name="connsiteX2" fmla="*/ 2345909 w 2411057"/>
              <a:gd name="connsiteY2" fmla="*/ 1822494 h 1902546"/>
              <a:gd name="connsiteX3" fmla="*/ 2245010 w 2411057"/>
              <a:gd name="connsiteY3" fmla="*/ 1708983 h 1902546"/>
              <a:gd name="connsiteX4" fmla="*/ 2408972 w 2411057"/>
              <a:gd name="connsiteY4" fmla="*/ 1885556 h 1902546"/>
              <a:gd name="connsiteX5" fmla="*/ 2106274 w 2411057"/>
              <a:gd name="connsiteY5" fmla="*/ 1885556 h 19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1057" h="1902546">
                <a:moveTo>
                  <a:pt x="0" y="0"/>
                </a:moveTo>
                <a:cubicBezTo>
                  <a:pt x="454047" y="444062"/>
                  <a:pt x="908094" y="888125"/>
                  <a:pt x="1299079" y="1191874"/>
                </a:cubicBezTo>
                <a:cubicBezTo>
                  <a:pt x="1690064" y="1495623"/>
                  <a:pt x="2188254" y="1736309"/>
                  <a:pt x="2345909" y="1822494"/>
                </a:cubicBezTo>
                <a:cubicBezTo>
                  <a:pt x="2503564" y="1908679"/>
                  <a:pt x="2234500" y="1698473"/>
                  <a:pt x="2245010" y="1708983"/>
                </a:cubicBezTo>
                <a:cubicBezTo>
                  <a:pt x="2255521" y="1719493"/>
                  <a:pt x="2432095" y="1856127"/>
                  <a:pt x="2408972" y="1885556"/>
                </a:cubicBezTo>
                <a:cubicBezTo>
                  <a:pt x="2385849" y="1914985"/>
                  <a:pt x="2246061" y="1900270"/>
                  <a:pt x="2106274" y="188555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7F2360-7BEF-4DCE-9E42-5A835E351B43}"/>
              </a:ext>
            </a:extLst>
          </p:cNvPr>
          <p:cNvSpPr txBox="1"/>
          <p:nvPr/>
        </p:nvSpPr>
        <p:spPr>
          <a:xfrm>
            <a:off x="3792826" y="3027376"/>
            <a:ext cx="118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 one will be estimated to be less </a:t>
            </a:r>
          </a:p>
        </p:txBody>
      </p:sp>
    </p:spTree>
    <p:extLst>
      <p:ext uri="{BB962C8B-B14F-4D97-AF65-F5344CB8AC3E}">
        <p14:creationId xmlns:p14="http://schemas.microsoft.com/office/powerpoint/2010/main" val="2662877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32F08E-2023-4628-B70F-4D15C0291DF3}"/>
              </a:ext>
            </a:extLst>
          </p:cNvPr>
          <p:cNvSpPr/>
          <p:nvPr/>
        </p:nvSpPr>
        <p:spPr>
          <a:xfrm>
            <a:off x="4973930" y="2444835"/>
            <a:ext cx="2194875" cy="1085227"/>
          </a:xfrm>
          <a:custGeom>
            <a:avLst/>
            <a:gdLst>
              <a:gd name="connsiteX0" fmla="*/ 35063 w 2194875"/>
              <a:gd name="connsiteY0" fmla="*/ 1063550 h 1085227"/>
              <a:gd name="connsiteX1" fmla="*/ 123349 w 2194875"/>
              <a:gd name="connsiteY1" fmla="*/ 1032019 h 1085227"/>
              <a:gd name="connsiteX2" fmla="*/ 1939537 w 2194875"/>
              <a:gd name="connsiteY2" fmla="*/ 117619 h 1085227"/>
              <a:gd name="connsiteX3" fmla="*/ 2059355 w 2194875"/>
              <a:gd name="connsiteY3" fmla="*/ 180681 h 1085227"/>
              <a:gd name="connsiteX4" fmla="*/ 2185479 w 2194875"/>
              <a:gd name="connsiteY4" fmla="*/ 4107 h 1085227"/>
              <a:gd name="connsiteX5" fmla="*/ 1788188 w 2194875"/>
              <a:gd name="connsiteY5" fmla="*/ 73475 h 108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4875" h="1085227">
                <a:moveTo>
                  <a:pt x="35063" y="1063550"/>
                </a:moveTo>
                <a:cubicBezTo>
                  <a:pt x="-79500" y="1126612"/>
                  <a:pt x="123349" y="1032019"/>
                  <a:pt x="123349" y="1032019"/>
                </a:cubicBezTo>
                <a:cubicBezTo>
                  <a:pt x="440761" y="874364"/>
                  <a:pt x="1616869" y="259509"/>
                  <a:pt x="1939537" y="117619"/>
                </a:cubicBezTo>
                <a:cubicBezTo>
                  <a:pt x="2262205" y="-24271"/>
                  <a:pt x="2018365" y="199600"/>
                  <a:pt x="2059355" y="180681"/>
                </a:cubicBezTo>
                <a:cubicBezTo>
                  <a:pt x="2100345" y="161762"/>
                  <a:pt x="2230674" y="21975"/>
                  <a:pt x="2185479" y="4107"/>
                </a:cubicBezTo>
                <a:cubicBezTo>
                  <a:pt x="2140284" y="-13761"/>
                  <a:pt x="1964236" y="29857"/>
                  <a:pt x="1788188" y="734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FA5787-E08C-49C0-A984-D15883207BC4}"/>
              </a:ext>
            </a:extLst>
          </p:cNvPr>
          <p:cNvSpPr/>
          <p:nvPr/>
        </p:nvSpPr>
        <p:spPr>
          <a:xfrm>
            <a:off x="4975597" y="3550394"/>
            <a:ext cx="2416760" cy="397449"/>
          </a:xfrm>
          <a:custGeom>
            <a:avLst/>
            <a:gdLst>
              <a:gd name="connsiteX0" fmla="*/ 0 w 2416760"/>
              <a:gd name="connsiteY0" fmla="*/ 0 h 397449"/>
              <a:gd name="connsiteX1" fmla="*/ 1286466 w 2416760"/>
              <a:gd name="connsiteY1" fmla="*/ 81981 h 397449"/>
              <a:gd name="connsiteX2" fmla="*/ 2333297 w 2416760"/>
              <a:gd name="connsiteY2" fmla="*/ 283780 h 397449"/>
              <a:gd name="connsiteX3" fmla="*/ 2213479 w 2416760"/>
              <a:gd name="connsiteY3" fmla="*/ 189187 h 397449"/>
              <a:gd name="connsiteX4" fmla="*/ 2415277 w 2416760"/>
              <a:gd name="connsiteY4" fmla="*/ 390985 h 397449"/>
              <a:gd name="connsiteX5" fmla="*/ 2087355 w 2416760"/>
              <a:gd name="connsiteY5" fmla="*/ 327923 h 39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760" h="397449">
                <a:moveTo>
                  <a:pt x="0" y="0"/>
                </a:moveTo>
                <a:cubicBezTo>
                  <a:pt x="448791" y="17342"/>
                  <a:pt x="897583" y="34684"/>
                  <a:pt x="1286466" y="81981"/>
                </a:cubicBezTo>
                <a:cubicBezTo>
                  <a:pt x="1675349" y="129278"/>
                  <a:pt x="2178795" y="265912"/>
                  <a:pt x="2333297" y="283780"/>
                </a:cubicBezTo>
                <a:cubicBezTo>
                  <a:pt x="2487799" y="301648"/>
                  <a:pt x="2199816" y="171320"/>
                  <a:pt x="2213479" y="189187"/>
                </a:cubicBezTo>
                <a:cubicBezTo>
                  <a:pt x="2227142" y="207055"/>
                  <a:pt x="2436298" y="367862"/>
                  <a:pt x="2415277" y="390985"/>
                </a:cubicBezTo>
                <a:cubicBezTo>
                  <a:pt x="2394256" y="414108"/>
                  <a:pt x="2240805" y="371015"/>
                  <a:pt x="2087355" y="32792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1DC1A65-2173-44EA-A1F6-92A8548868B5}"/>
              </a:ext>
            </a:extLst>
          </p:cNvPr>
          <p:cNvSpPr/>
          <p:nvPr/>
        </p:nvSpPr>
        <p:spPr>
          <a:xfrm>
            <a:off x="5013434" y="3550394"/>
            <a:ext cx="2411057" cy="1902546"/>
          </a:xfrm>
          <a:custGeom>
            <a:avLst/>
            <a:gdLst>
              <a:gd name="connsiteX0" fmla="*/ 0 w 2411057"/>
              <a:gd name="connsiteY0" fmla="*/ 0 h 1902546"/>
              <a:gd name="connsiteX1" fmla="*/ 1299079 w 2411057"/>
              <a:gd name="connsiteY1" fmla="*/ 1191874 h 1902546"/>
              <a:gd name="connsiteX2" fmla="*/ 2345909 w 2411057"/>
              <a:gd name="connsiteY2" fmla="*/ 1822494 h 1902546"/>
              <a:gd name="connsiteX3" fmla="*/ 2245010 w 2411057"/>
              <a:gd name="connsiteY3" fmla="*/ 1708983 h 1902546"/>
              <a:gd name="connsiteX4" fmla="*/ 2408972 w 2411057"/>
              <a:gd name="connsiteY4" fmla="*/ 1885556 h 1902546"/>
              <a:gd name="connsiteX5" fmla="*/ 2106274 w 2411057"/>
              <a:gd name="connsiteY5" fmla="*/ 1885556 h 19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1057" h="1902546">
                <a:moveTo>
                  <a:pt x="0" y="0"/>
                </a:moveTo>
                <a:cubicBezTo>
                  <a:pt x="454047" y="444062"/>
                  <a:pt x="908094" y="888125"/>
                  <a:pt x="1299079" y="1191874"/>
                </a:cubicBezTo>
                <a:cubicBezTo>
                  <a:pt x="1690064" y="1495623"/>
                  <a:pt x="2188254" y="1736309"/>
                  <a:pt x="2345909" y="1822494"/>
                </a:cubicBezTo>
                <a:cubicBezTo>
                  <a:pt x="2503564" y="1908679"/>
                  <a:pt x="2234500" y="1698473"/>
                  <a:pt x="2245010" y="1708983"/>
                </a:cubicBezTo>
                <a:cubicBezTo>
                  <a:pt x="2255521" y="1719493"/>
                  <a:pt x="2432095" y="1856127"/>
                  <a:pt x="2408972" y="1885556"/>
                </a:cubicBezTo>
                <a:cubicBezTo>
                  <a:pt x="2385849" y="1914985"/>
                  <a:pt x="2246061" y="1900270"/>
                  <a:pt x="2106274" y="188555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8E8C-B76E-4FE0-B4F3-7C089C7C7A9F}"/>
              </a:ext>
            </a:extLst>
          </p:cNvPr>
          <p:cNvSpPr txBox="1"/>
          <p:nvPr/>
        </p:nvSpPr>
        <p:spPr>
          <a:xfrm>
            <a:off x="3792826" y="3027376"/>
            <a:ext cx="118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 one will be estimated to be less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EF03FD-4BEB-425A-A216-3FC818E7B929}"/>
              </a:ext>
            </a:extLst>
          </p:cNvPr>
          <p:cNvSpPr/>
          <p:nvPr/>
        </p:nvSpPr>
        <p:spPr>
          <a:xfrm>
            <a:off x="8128268" y="4502632"/>
            <a:ext cx="1463473" cy="1046830"/>
          </a:xfrm>
          <a:custGeom>
            <a:avLst/>
            <a:gdLst>
              <a:gd name="connsiteX0" fmla="*/ 1463473 w 1463473"/>
              <a:gd name="connsiteY0" fmla="*/ 0 h 1046830"/>
              <a:gd name="connsiteX1" fmla="*/ 681503 w 1463473"/>
              <a:gd name="connsiteY1" fmla="*/ 756745 h 1046830"/>
              <a:gd name="connsiteX2" fmla="*/ 63495 w 1463473"/>
              <a:gd name="connsiteY2" fmla="*/ 952237 h 1046830"/>
              <a:gd name="connsiteX3" fmla="*/ 265293 w 1463473"/>
              <a:gd name="connsiteY3" fmla="*/ 863950 h 1046830"/>
              <a:gd name="connsiteX4" fmla="*/ 433 w 1463473"/>
              <a:gd name="connsiteY4" fmla="*/ 990074 h 1046830"/>
              <a:gd name="connsiteX5" fmla="*/ 340968 w 1463473"/>
              <a:gd name="connsiteY5" fmla="*/ 1046830 h 104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473" h="1046830">
                <a:moveTo>
                  <a:pt x="1463473" y="0"/>
                </a:moveTo>
                <a:cubicBezTo>
                  <a:pt x="1189153" y="299019"/>
                  <a:pt x="914833" y="598039"/>
                  <a:pt x="681503" y="756745"/>
                </a:cubicBezTo>
                <a:cubicBezTo>
                  <a:pt x="448173" y="915451"/>
                  <a:pt x="132863" y="934370"/>
                  <a:pt x="63495" y="952237"/>
                </a:cubicBezTo>
                <a:cubicBezTo>
                  <a:pt x="-5873" y="970104"/>
                  <a:pt x="275803" y="857644"/>
                  <a:pt x="265293" y="863950"/>
                </a:cubicBezTo>
                <a:cubicBezTo>
                  <a:pt x="254783" y="870256"/>
                  <a:pt x="-12180" y="959594"/>
                  <a:pt x="433" y="990074"/>
                </a:cubicBezTo>
                <a:cubicBezTo>
                  <a:pt x="13045" y="1020554"/>
                  <a:pt x="177006" y="1033692"/>
                  <a:pt x="340968" y="104683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9D641E-1301-4256-A3E4-CE2A1485558C}"/>
              </a:ext>
            </a:extLst>
          </p:cNvPr>
          <p:cNvSpPr txBox="1"/>
          <p:nvPr/>
        </p:nvSpPr>
        <p:spPr>
          <a:xfrm>
            <a:off x="9832937" y="3743959"/>
            <a:ext cx="142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Even though only the last one is the ‘bad one’</a:t>
            </a:r>
          </a:p>
        </p:txBody>
      </p:sp>
    </p:spTree>
    <p:extLst>
      <p:ext uri="{BB962C8B-B14F-4D97-AF65-F5344CB8AC3E}">
        <p14:creationId xmlns:p14="http://schemas.microsoft.com/office/powerpoint/2010/main" val="3455034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AC1751-3FC1-41EF-81C2-A129019E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0" y="3938452"/>
            <a:ext cx="2606039" cy="27954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5D6A77-F9C0-47A8-9527-478AD9B9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3915362"/>
            <a:ext cx="2664823" cy="279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9220C4-2E1A-42E4-8B0D-CB893A11B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949" y="4036424"/>
            <a:ext cx="2684417" cy="274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B837EF-BC30-4D8D-90F7-A2CCDC40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033" y="1227909"/>
            <a:ext cx="3631475" cy="27497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Side-by-side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7A712-CFA0-402E-A072-7B15B58F8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4" y="3952554"/>
            <a:ext cx="2680607" cy="2741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869C47-564F-49A4-B61C-D90DA501B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15" y="1154804"/>
            <a:ext cx="3705359" cy="27977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1B22585-B357-41AC-B135-2609D2C9952A}"/>
              </a:ext>
            </a:extLst>
          </p:cNvPr>
          <p:cNvSpPr/>
          <p:nvPr/>
        </p:nvSpPr>
        <p:spPr>
          <a:xfrm>
            <a:off x="2893423" y="4767943"/>
            <a:ext cx="751114" cy="1214846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27AEAD-DD61-4543-86BC-FDB50E10D3A6}"/>
              </a:ext>
            </a:extLst>
          </p:cNvPr>
          <p:cNvSpPr/>
          <p:nvPr/>
        </p:nvSpPr>
        <p:spPr>
          <a:xfrm>
            <a:off x="3562805" y="2278688"/>
            <a:ext cx="2203978" cy="2448123"/>
          </a:xfrm>
          <a:custGeom>
            <a:avLst/>
            <a:gdLst>
              <a:gd name="connsiteX0" fmla="*/ 2203978 w 2203978"/>
              <a:gd name="connsiteY0" fmla="*/ 0 h 2448123"/>
              <a:gd name="connsiteX1" fmla="*/ 1452864 w 2203978"/>
              <a:gd name="connsiteY1" fmla="*/ 1005840 h 2448123"/>
              <a:gd name="connsiteX2" fmla="*/ 120453 w 2203978"/>
              <a:gd name="connsiteY2" fmla="*/ 2344783 h 2448123"/>
              <a:gd name="connsiteX3" fmla="*/ 244550 w 2203978"/>
              <a:gd name="connsiteY3" fmla="*/ 2050869 h 2448123"/>
              <a:gd name="connsiteX4" fmla="*/ 2887 w 2203978"/>
              <a:gd name="connsiteY4" fmla="*/ 2436223 h 2448123"/>
              <a:gd name="connsiteX5" fmla="*/ 440493 w 2203978"/>
              <a:gd name="connsiteY5" fmla="*/ 2312126 h 244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978" h="2448123">
                <a:moveTo>
                  <a:pt x="2203978" y="0"/>
                </a:moveTo>
                <a:cubicBezTo>
                  <a:pt x="2002048" y="307521"/>
                  <a:pt x="1800118" y="615043"/>
                  <a:pt x="1452864" y="1005840"/>
                </a:cubicBezTo>
                <a:cubicBezTo>
                  <a:pt x="1105610" y="1396637"/>
                  <a:pt x="321839" y="2170612"/>
                  <a:pt x="120453" y="2344783"/>
                </a:cubicBezTo>
                <a:cubicBezTo>
                  <a:pt x="-80933" y="2518955"/>
                  <a:pt x="264144" y="2035629"/>
                  <a:pt x="244550" y="2050869"/>
                </a:cubicBezTo>
                <a:cubicBezTo>
                  <a:pt x="224956" y="2066109"/>
                  <a:pt x="-29770" y="2392680"/>
                  <a:pt x="2887" y="2436223"/>
                </a:cubicBezTo>
                <a:cubicBezTo>
                  <a:pt x="35544" y="2479766"/>
                  <a:pt x="238018" y="2395946"/>
                  <a:pt x="440493" y="231212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69D4DC-3BB9-488E-8E8C-A63BA182165E}"/>
              </a:ext>
            </a:extLst>
          </p:cNvPr>
          <p:cNvSpPr txBox="1"/>
          <p:nvPr/>
        </p:nvSpPr>
        <p:spPr>
          <a:xfrm>
            <a:off x="4643493" y="1394354"/>
            <a:ext cx="257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Hard to back-up information through the hot-spot</a:t>
            </a:r>
          </a:p>
        </p:txBody>
      </p:sp>
    </p:spTree>
    <p:extLst>
      <p:ext uri="{BB962C8B-B14F-4D97-AF65-F5344CB8AC3E}">
        <p14:creationId xmlns:p14="http://schemas.microsoft.com/office/powerpoint/2010/main" val="23474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b="1" dirty="0">
                <a:solidFill>
                  <a:srgbClr val="000000"/>
                </a:solidFill>
              </a:rPr>
              <a:t>n-step </a:t>
            </a:r>
            <a:r>
              <a:rPr lang="en-US" b="1" dirty="0" err="1">
                <a:solidFill>
                  <a:srgbClr val="000000"/>
                </a:solidFill>
              </a:rPr>
              <a:t>Sarsa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C0A6-0EFE-4D49-8495-6C44D4B5AE0B}"/>
              </a:ext>
            </a:extLst>
          </p:cNvPr>
          <p:cNvSpPr txBox="1"/>
          <p:nvPr/>
        </p:nvSpPr>
        <p:spPr>
          <a:xfrm>
            <a:off x="4794624" y="4105100"/>
            <a:ext cx="259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Do we continue?</a:t>
            </a:r>
          </a:p>
          <a:p>
            <a:pPr algn="l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Thinks will get serious…</a:t>
            </a:r>
          </a:p>
        </p:txBody>
      </p:sp>
      <p:sp>
        <p:nvSpPr>
          <p:cNvPr id="4" name="Freeform: Shape 3">
            <a:hlinkClick r:id="rId2" action="ppaction://hlinksldjump"/>
            <a:extLst>
              <a:ext uri="{FF2B5EF4-FFF2-40B4-BE49-F238E27FC236}">
                <a16:creationId xmlns:a16="http://schemas.microsoft.com/office/drawing/2014/main" id="{E8846910-2EAB-471F-B2DC-15B0A51E693E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8648C-2D82-46CD-96E1-58DCD13DE8DE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AA055-8B5A-482E-A60D-EF80A51B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53" y="3859748"/>
            <a:ext cx="2442412" cy="16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0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00D35-7B84-41E8-BD30-005A6024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92460B-8F75-4284-9354-5667250C0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0BDF22-2DF1-445F-928E-FBCE748E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DA616-4CA2-41D2-B65C-0F2B571501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373BB8-EE47-4711-AAC1-D05650943628}"/>
              </a:ext>
            </a:extLst>
          </p:cNvPr>
          <p:cNvGrpSpPr/>
          <p:nvPr/>
        </p:nvGrpSpPr>
        <p:grpSpPr>
          <a:xfrm>
            <a:off x="2640694" y="294131"/>
            <a:ext cx="8110918" cy="6267004"/>
            <a:chOff x="2640694" y="294131"/>
            <a:chExt cx="8110918" cy="6267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0F9-16B8-4884-9344-8724C6B5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694" y="1256117"/>
              <a:ext cx="6490243" cy="5305018"/>
            </a:xfrm>
            <a:prstGeom prst="rect">
              <a:avLst/>
            </a:prstGeom>
          </p:spPr>
        </p:pic>
        <p:pic>
          <p:nvPicPr>
            <p:cNvPr id="3074" name="Picture 2" descr="What happens when Plans A, B, and C don’t work? Start over ...">
              <a:extLst>
                <a:ext uri="{FF2B5EF4-FFF2-40B4-BE49-F238E27FC236}">
                  <a16:creationId xmlns:a16="http://schemas.microsoft.com/office/drawing/2014/main" id="{0DCF7027-3A51-41BD-A344-501A63CC79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40"/>
            <a:stretch/>
          </p:blipFill>
          <p:spPr bwMode="auto">
            <a:xfrm>
              <a:off x="7789337" y="296865"/>
              <a:ext cx="2962275" cy="209318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C7F1A6-9FB8-460F-84C7-934D6B503067}"/>
                </a:ext>
              </a:extLst>
            </p:cNvPr>
            <p:cNvSpPr txBox="1"/>
            <p:nvPr/>
          </p:nvSpPr>
          <p:spPr>
            <a:xfrm>
              <a:off x="7044112" y="294131"/>
              <a:ext cx="1513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Don’t give up!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371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5C305-06F5-481F-A9A1-B7B76341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00" y="3674646"/>
            <a:ext cx="2819413" cy="29680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FB06C-4CEC-4452-B7B9-21CBD3F8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97251-C0C8-4086-9268-AD3C96558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93E8CE-D606-45A2-BFFE-7B5C2D2E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2A05F2-C40E-46BA-BB0C-F0DDBF922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BBFEF-E2B0-4D83-8646-05A094F32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 b="818"/>
          <a:stretch/>
        </p:blipFill>
        <p:spPr>
          <a:xfrm>
            <a:off x="678604" y="1454471"/>
            <a:ext cx="5968671" cy="4440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7C12B-29AB-4633-9454-D4EDE7AA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00" y="319408"/>
            <a:ext cx="2768400" cy="3065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099D65-F907-44B2-ACAB-FBB208B59333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B4386-C85A-451E-9CC1-3A2DB35E2BBC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</p:spTree>
    <p:extLst>
      <p:ext uri="{BB962C8B-B14F-4D97-AF65-F5344CB8AC3E}">
        <p14:creationId xmlns:p14="http://schemas.microsoft.com/office/powerpoint/2010/main" val="209396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At this time, there's an international frisbee shortage, so it's absolutely imperative that you navigate across the lake and retrieve the disc. </a:t>
            </a:r>
          </a:p>
          <a:p>
            <a:pPr algn="just"/>
            <a:r>
              <a:rPr lang="en-US" dirty="0"/>
              <a:t>However, the ice is slippery, so you won't always move in the direction you intend.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62EF522-C486-4907-B60D-0F692870B2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8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Sarsa</a:t>
            </a:r>
            <a:r>
              <a:rPr lang="en-US" dirty="0"/>
              <a:t>(1), </a:t>
            </a:r>
            <a:r>
              <a:rPr lang="en-US" dirty="0" err="1"/>
              <a:t>Sarsa</a:t>
            </a:r>
            <a:r>
              <a:rPr lang="en-US" dirty="0"/>
              <a:t>(2), </a:t>
            </a:r>
            <a:r>
              <a:rPr lang="en-US" dirty="0" err="1"/>
              <a:t>Sarsa</a:t>
            </a:r>
            <a:r>
              <a:rPr lang="en-US" dirty="0"/>
              <a:t>(4)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D8CEC-9109-4FB2-9254-D5920683A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44"/>
          <a:stretch/>
        </p:blipFill>
        <p:spPr>
          <a:xfrm>
            <a:off x="298187" y="1800572"/>
            <a:ext cx="11223253" cy="298478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79E0E2-23FE-4459-B488-B7B34ECDCBCD}"/>
              </a:ext>
            </a:extLst>
          </p:cNvPr>
          <p:cNvSpPr/>
          <p:nvPr/>
        </p:nvSpPr>
        <p:spPr>
          <a:xfrm>
            <a:off x="6799385" y="934356"/>
            <a:ext cx="3099116" cy="1009151"/>
          </a:xfrm>
          <a:custGeom>
            <a:avLst/>
            <a:gdLst>
              <a:gd name="connsiteX0" fmla="*/ 0 w 3099116"/>
              <a:gd name="connsiteY0" fmla="*/ 0 h 997846"/>
              <a:gd name="connsiteX1" fmla="*/ 1375507 w 3099116"/>
              <a:gd name="connsiteY1" fmla="*/ 23446 h 997846"/>
              <a:gd name="connsiteX2" fmla="*/ 1836615 w 3099116"/>
              <a:gd name="connsiteY2" fmla="*/ 140676 h 997846"/>
              <a:gd name="connsiteX3" fmla="*/ 2860430 w 3099116"/>
              <a:gd name="connsiteY3" fmla="*/ 742461 h 997846"/>
              <a:gd name="connsiteX4" fmla="*/ 3094892 w 3099116"/>
              <a:gd name="connsiteY4" fmla="*/ 976923 h 997846"/>
              <a:gd name="connsiteX5" fmla="*/ 3016738 w 3099116"/>
              <a:gd name="connsiteY5" fmla="*/ 758092 h 997846"/>
              <a:gd name="connsiteX6" fmla="*/ 3087077 w 3099116"/>
              <a:gd name="connsiteY6" fmla="*/ 992553 h 997846"/>
              <a:gd name="connsiteX7" fmla="*/ 2797907 w 3099116"/>
              <a:gd name="connsiteY7" fmla="*/ 898769 h 997846"/>
              <a:gd name="connsiteX0" fmla="*/ 0 w 3099116"/>
              <a:gd name="connsiteY0" fmla="*/ 1250 h 999096"/>
              <a:gd name="connsiteX1" fmla="*/ 1250461 w 3099116"/>
              <a:gd name="connsiteY1" fmla="*/ 16881 h 999096"/>
              <a:gd name="connsiteX2" fmla="*/ 1836615 w 3099116"/>
              <a:gd name="connsiteY2" fmla="*/ 141926 h 999096"/>
              <a:gd name="connsiteX3" fmla="*/ 2860430 w 3099116"/>
              <a:gd name="connsiteY3" fmla="*/ 743711 h 999096"/>
              <a:gd name="connsiteX4" fmla="*/ 3094892 w 3099116"/>
              <a:gd name="connsiteY4" fmla="*/ 978173 h 999096"/>
              <a:gd name="connsiteX5" fmla="*/ 3016738 w 3099116"/>
              <a:gd name="connsiteY5" fmla="*/ 759342 h 999096"/>
              <a:gd name="connsiteX6" fmla="*/ 3087077 w 3099116"/>
              <a:gd name="connsiteY6" fmla="*/ 993803 h 999096"/>
              <a:gd name="connsiteX7" fmla="*/ 2797907 w 3099116"/>
              <a:gd name="connsiteY7" fmla="*/ 900019 h 999096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9116" h="1009151">
                <a:moveTo>
                  <a:pt x="0" y="11305"/>
                </a:moveTo>
                <a:cubicBezTo>
                  <a:pt x="534702" y="11305"/>
                  <a:pt x="901374" y="-22561"/>
                  <a:pt x="1250461" y="26936"/>
                </a:cubicBezTo>
                <a:cubicBezTo>
                  <a:pt x="1599548" y="76433"/>
                  <a:pt x="1826194" y="155889"/>
                  <a:pt x="2094522" y="308289"/>
                </a:cubicBezTo>
                <a:cubicBezTo>
                  <a:pt x="2362850" y="460689"/>
                  <a:pt x="2693702" y="640443"/>
                  <a:pt x="2860430" y="753766"/>
                </a:cubicBezTo>
                <a:cubicBezTo>
                  <a:pt x="3027158" y="867089"/>
                  <a:pt x="3068841" y="985623"/>
                  <a:pt x="3094892" y="988228"/>
                </a:cubicBezTo>
                <a:cubicBezTo>
                  <a:pt x="3120943" y="990833"/>
                  <a:pt x="3018040" y="766792"/>
                  <a:pt x="3016738" y="769397"/>
                </a:cubicBezTo>
                <a:cubicBezTo>
                  <a:pt x="3015436" y="772002"/>
                  <a:pt x="3123549" y="980412"/>
                  <a:pt x="3087077" y="1003858"/>
                </a:cubicBezTo>
                <a:cubicBezTo>
                  <a:pt x="3050605" y="1027304"/>
                  <a:pt x="2924256" y="968689"/>
                  <a:pt x="2797907" y="91007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2AEA7-281A-4A53-9F54-75362F61DCBD}"/>
              </a:ext>
            </a:extLst>
          </p:cNvPr>
          <p:cNvSpPr txBox="1"/>
          <p:nvPr/>
        </p:nvSpPr>
        <p:spPr>
          <a:xfrm>
            <a:off x="5384800" y="617415"/>
            <a:ext cx="221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Getting worse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when increasing ‘n’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(MC issue)</a:t>
            </a:r>
          </a:p>
        </p:txBody>
      </p:sp>
    </p:spTree>
    <p:extLst>
      <p:ext uri="{BB962C8B-B14F-4D97-AF65-F5344CB8AC3E}">
        <p14:creationId xmlns:p14="http://schemas.microsoft.com/office/powerpoint/2010/main" val="421914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9788915" y="3167804"/>
            <a:ext cx="137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9490905" y="3639782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It is hard to get out of the corner and there is only one safe move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(so one has high chance to fall in the hole if exploring)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32D647-18E1-4AF4-84C9-07DA97696F3D}"/>
              </a:ext>
            </a:extLst>
          </p:cNvPr>
          <p:cNvSpPr/>
          <p:nvPr/>
        </p:nvSpPr>
        <p:spPr>
          <a:xfrm>
            <a:off x="8407211" y="2846491"/>
            <a:ext cx="2154109" cy="1466122"/>
          </a:xfrm>
          <a:custGeom>
            <a:avLst/>
            <a:gdLst>
              <a:gd name="connsiteX0" fmla="*/ 2154109 w 2154109"/>
              <a:gd name="connsiteY0" fmla="*/ 282063 h 1466122"/>
              <a:gd name="connsiteX1" fmla="*/ 116303 w 2154109"/>
              <a:gd name="connsiteY1" fmla="*/ 66526 h 1466122"/>
              <a:gd name="connsiteX2" fmla="*/ 240400 w 2154109"/>
              <a:gd name="connsiteY2" fmla="*/ 1314029 h 1466122"/>
              <a:gd name="connsiteX3" fmla="*/ 148960 w 2154109"/>
              <a:gd name="connsiteY3" fmla="*/ 1268309 h 1466122"/>
              <a:gd name="connsiteX4" fmla="*/ 273058 w 2154109"/>
              <a:gd name="connsiteY4" fmla="*/ 1464252 h 1466122"/>
              <a:gd name="connsiteX5" fmla="*/ 429812 w 2154109"/>
              <a:gd name="connsiteY5" fmla="*/ 1131149 h 146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109" h="1466122">
                <a:moveTo>
                  <a:pt x="2154109" y="282063"/>
                </a:moveTo>
                <a:cubicBezTo>
                  <a:pt x="1294681" y="88297"/>
                  <a:pt x="435254" y="-105468"/>
                  <a:pt x="116303" y="66526"/>
                </a:cubicBezTo>
                <a:cubicBezTo>
                  <a:pt x="-202648" y="238520"/>
                  <a:pt x="234957" y="1113732"/>
                  <a:pt x="240400" y="1314029"/>
                </a:cubicBezTo>
                <a:cubicBezTo>
                  <a:pt x="245843" y="1514326"/>
                  <a:pt x="143517" y="1243272"/>
                  <a:pt x="148960" y="1268309"/>
                </a:cubicBezTo>
                <a:cubicBezTo>
                  <a:pt x="154403" y="1293346"/>
                  <a:pt x="226249" y="1487112"/>
                  <a:pt x="273058" y="1464252"/>
                </a:cubicBezTo>
                <a:cubicBezTo>
                  <a:pt x="319867" y="1441392"/>
                  <a:pt x="374839" y="1286270"/>
                  <a:pt x="429812" y="113114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CD3710-1D46-4276-8C09-6013B1DA3A01}"/>
              </a:ext>
            </a:extLst>
          </p:cNvPr>
          <p:cNvSpPr/>
          <p:nvPr/>
        </p:nvSpPr>
        <p:spPr>
          <a:xfrm>
            <a:off x="5000209" y="2073024"/>
            <a:ext cx="5541517" cy="2189560"/>
          </a:xfrm>
          <a:custGeom>
            <a:avLst/>
            <a:gdLst>
              <a:gd name="connsiteX0" fmla="*/ 5541517 w 5541517"/>
              <a:gd name="connsiteY0" fmla="*/ 964090 h 2189560"/>
              <a:gd name="connsiteX1" fmla="*/ 4620585 w 5541517"/>
              <a:gd name="connsiteY1" fmla="*/ 402387 h 2189560"/>
              <a:gd name="connsiteX2" fmla="*/ 2164768 w 5541517"/>
              <a:gd name="connsiteY2" fmla="*/ 82347 h 2189560"/>
              <a:gd name="connsiteX3" fmla="*/ 185745 w 5541517"/>
              <a:gd name="connsiteY3" fmla="*/ 1976462 h 2189560"/>
              <a:gd name="connsiteX4" fmla="*/ 224934 w 5541517"/>
              <a:gd name="connsiteY4" fmla="*/ 1747862 h 2189560"/>
              <a:gd name="connsiteX5" fmla="*/ 2865 w 5541517"/>
              <a:gd name="connsiteY5" fmla="*/ 2178936 h 2189560"/>
              <a:gd name="connsiteX6" fmla="*/ 407814 w 5541517"/>
              <a:gd name="connsiteY6" fmla="*/ 2015650 h 21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517" h="2189560">
                <a:moveTo>
                  <a:pt x="5541517" y="964090"/>
                </a:moveTo>
                <a:cubicBezTo>
                  <a:pt x="5362446" y="756717"/>
                  <a:pt x="5183376" y="549344"/>
                  <a:pt x="4620585" y="402387"/>
                </a:cubicBezTo>
                <a:cubicBezTo>
                  <a:pt x="4057793" y="255430"/>
                  <a:pt x="2903908" y="-179999"/>
                  <a:pt x="2164768" y="82347"/>
                </a:cubicBezTo>
                <a:cubicBezTo>
                  <a:pt x="1425628" y="344693"/>
                  <a:pt x="509051" y="1698876"/>
                  <a:pt x="185745" y="1976462"/>
                </a:cubicBezTo>
                <a:cubicBezTo>
                  <a:pt x="-137561" y="2254048"/>
                  <a:pt x="255414" y="1714116"/>
                  <a:pt x="224934" y="1747862"/>
                </a:cubicBezTo>
                <a:cubicBezTo>
                  <a:pt x="194454" y="1781608"/>
                  <a:pt x="-27615" y="2134305"/>
                  <a:pt x="2865" y="2178936"/>
                </a:cubicBezTo>
                <a:cubicBezTo>
                  <a:pt x="33345" y="2223567"/>
                  <a:pt x="220579" y="2119608"/>
                  <a:pt x="407814" y="201565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00541C-B587-4B40-A704-3EC253D4863D}"/>
              </a:ext>
            </a:extLst>
          </p:cNvPr>
          <p:cNvSpPr/>
          <p:nvPr/>
        </p:nvSpPr>
        <p:spPr>
          <a:xfrm>
            <a:off x="4585063" y="4186646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B69631-BAC9-4064-811D-B4F46EA215D4}"/>
              </a:ext>
            </a:extLst>
          </p:cNvPr>
          <p:cNvSpPr/>
          <p:nvPr/>
        </p:nvSpPr>
        <p:spPr>
          <a:xfrm>
            <a:off x="8308181" y="4216708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42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50C4EB-3408-4DDE-A390-29D1565C5C9F}"/>
              </a:ext>
            </a:extLst>
          </p:cNvPr>
          <p:cNvSpPr/>
          <p:nvPr/>
        </p:nvSpPr>
        <p:spPr>
          <a:xfrm>
            <a:off x="1563077" y="1878360"/>
            <a:ext cx="1635535" cy="1083671"/>
          </a:xfrm>
          <a:custGeom>
            <a:avLst/>
            <a:gdLst>
              <a:gd name="connsiteX0" fmla="*/ 0 w 1635535"/>
              <a:gd name="connsiteY0" fmla="*/ 1083671 h 1083671"/>
              <a:gd name="connsiteX1" fmla="*/ 226646 w 1635535"/>
              <a:gd name="connsiteY1" fmla="*/ 138009 h 1083671"/>
              <a:gd name="connsiteX2" fmla="*/ 609600 w 1635535"/>
              <a:gd name="connsiteY2" fmla="*/ 52040 h 1083671"/>
              <a:gd name="connsiteX3" fmla="*/ 1586523 w 1635535"/>
              <a:gd name="connsiteY3" fmla="*/ 591302 h 1083671"/>
              <a:gd name="connsiteX4" fmla="*/ 1406769 w 1635535"/>
              <a:gd name="connsiteY4" fmla="*/ 442809 h 1083671"/>
              <a:gd name="connsiteX5" fmla="*/ 1633415 w 1635535"/>
              <a:gd name="connsiteY5" fmla="*/ 661640 h 1083671"/>
              <a:gd name="connsiteX6" fmla="*/ 1242646 w 1635535"/>
              <a:gd name="connsiteY6" fmla="*/ 606932 h 108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535" h="1083671">
                <a:moveTo>
                  <a:pt x="0" y="1083671"/>
                </a:moveTo>
                <a:cubicBezTo>
                  <a:pt x="62523" y="696809"/>
                  <a:pt x="125046" y="309947"/>
                  <a:pt x="226646" y="138009"/>
                </a:cubicBezTo>
                <a:cubicBezTo>
                  <a:pt x="328246" y="-33929"/>
                  <a:pt x="382954" y="-23509"/>
                  <a:pt x="609600" y="52040"/>
                </a:cubicBezTo>
                <a:cubicBezTo>
                  <a:pt x="836246" y="127589"/>
                  <a:pt x="1453661" y="526174"/>
                  <a:pt x="1586523" y="591302"/>
                </a:cubicBezTo>
                <a:cubicBezTo>
                  <a:pt x="1719385" y="656430"/>
                  <a:pt x="1398954" y="431086"/>
                  <a:pt x="1406769" y="442809"/>
                </a:cubicBezTo>
                <a:cubicBezTo>
                  <a:pt x="1414584" y="454532"/>
                  <a:pt x="1660769" y="634286"/>
                  <a:pt x="1633415" y="661640"/>
                </a:cubicBezTo>
                <a:cubicBezTo>
                  <a:pt x="1606061" y="688994"/>
                  <a:pt x="1424353" y="647963"/>
                  <a:pt x="1242646" y="6069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374611" y="2866967"/>
            <a:ext cx="2375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 looks like more ‘optimistic’ (larger values of Q), even though policies are (almost) the same.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364001" y="4698041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Q-Learning is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off-policy algorithm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</a:t>
            </a:r>
            <a:b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(thus exploring actions are not taken in account when computing Q)</a:t>
            </a:r>
          </a:p>
        </p:txBody>
      </p:sp>
    </p:spTree>
    <p:extLst>
      <p:ext uri="{BB962C8B-B14F-4D97-AF65-F5344CB8AC3E}">
        <p14:creationId xmlns:p14="http://schemas.microsoft.com/office/powerpoint/2010/main" val="30065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Off-policy n-step </a:t>
            </a:r>
            <a:r>
              <a:rPr lang="en-US" b="1" dirty="0" err="1">
                <a:solidFill>
                  <a:srgbClr val="000000"/>
                </a:solidFill>
              </a:rPr>
              <a:t>Sarsa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  <p:sp>
        <p:nvSpPr>
          <p:cNvPr id="9" name="Freeform: Shape 8">
            <a:hlinkClick r:id="rId2" action="ppaction://hlinksldjump"/>
            <a:extLst>
              <a:ext uri="{FF2B5EF4-FFF2-40B4-BE49-F238E27FC236}">
                <a16:creationId xmlns:a16="http://schemas.microsoft.com/office/drawing/2014/main" id="{95081A44-A68E-4353-8A22-DD54CC94B72C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F4C60-AA16-4592-A443-594AE4A5F4E4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C09AC-E3AE-48F7-890A-8028C4E49C12}"/>
              </a:ext>
            </a:extLst>
          </p:cNvPr>
          <p:cNvSpPr txBox="1"/>
          <p:nvPr/>
        </p:nvSpPr>
        <p:spPr>
          <a:xfrm>
            <a:off x="5889998" y="4527745"/>
            <a:ext cx="310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Almost there, next isn’t suppose to take long…</a:t>
            </a:r>
          </a:p>
        </p:txBody>
      </p:sp>
    </p:spTree>
    <p:extLst>
      <p:ext uri="{BB962C8B-B14F-4D97-AF65-F5344CB8AC3E}">
        <p14:creationId xmlns:p14="http://schemas.microsoft.com/office/powerpoint/2010/main" val="117613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50F50-DDA6-41AE-9273-229D9A5E8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3EB8-5453-43F8-8AAA-DECBD0180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4BE52-AA23-49D4-9AB3-F13B939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72C3-6D20-4D60-97D3-FD207D078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F417D-CC25-4DB8-902D-45658216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95" y="1577745"/>
            <a:ext cx="5832210" cy="47896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4DF1B4-CD80-4D60-A6C8-D309FEC41CD2}"/>
              </a:ext>
            </a:extLst>
          </p:cNvPr>
          <p:cNvSpPr/>
          <p:nvPr/>
        </p:nvSpPr>
        <p:spPr>
          <a:xfrm>
            <a:off x="3518863" y="5094074"/>
            <a:ext cx="2472034" cy="3671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DAB823-A2F0-4DC0-9048-CCFE06A3E65D}"/>
              </a:ext>
            </a:extLst>
          </p:cNvPr>
          <p:cNvSpPr/>
          <p:nvPr/>
        </p:nvSpPr>
        <p:spPr>
          <a:xfrm>
            <a:off x="5555347" y="5665263"/>
            <a:ext cx="246363" cy="26163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4A5711-ACB8-4608-9F48-2C21D6A71CD7}"/>
              </a:ext>
            </a:extLst>
          </p:cNvPr>
          <p:cNvSpPr/>
          <p:nvPr/>
        </p:nvSpPr>
        <p:spPr>
          <a:xfrm>
            <a:off x="8110963" y="5119981"/>
            <a:ext cx="701837" cy="341194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/>
              <p:nvPr/>
            </p:nvSpPr>
            <p:spPr>
              <a:xfrm>
                <a:off x="7914258" y="4763208"/>
                <a:ext cx="1044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58" y="4763208"/>
                <a:ext cx="1044965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9791D3-0AA7-4B2E-BEE6-83B6516F156B}"/>
              </a:ext>
            </a:extLst>
          </p:cNvPr>
          <p:cNvCxnSpPr>
            <a:cxnSpLocks/>
          </p:cNvCxnSpPr>
          <p:nvPr/>
        </p:nvCxnSpPr>
        <p:spPr>
          <a:xfrm flipV="1">
            <a:off x="8097628" y="5162576"/>
            <a:ext cx="710987" cy="25310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146" name="Picture 2" descr="EASY! | image tagged in not that easy though on skankage | made w/ Imgflip meme maker">
            <a:extLst>
              <a:ext uri="{FF2B5EF4-FFF2-40B4-BE49-F238E27FC236}">
                <a16:creationId xmlns:a16="http://schemas.microsoft.com/office/drawing/2014/main" id="{A9B8B032-B3A7-44E0-A947-BFF9C340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31" y="1025418"/>
            <a:ext cx="2037225" cy="140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D71288-21C3-4346-ACEE-8E8806DA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6" y="3719015"/>
            <a:ext cx="2564898" cy="2800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A6620-8989-42EE-BDEB-33064046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66" y="471304"/>
            <a:ext cx="2648660" cy="27513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F775B-A42A-4EC4-8509-215FA5A80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938A2-B1DC-427B-8B6D-77CB8D72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523E71-A780-4429-8D6D-0EA12AAA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D885A-2591-4356-A9BA-7CEA7F819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23B61-2479-46C2-B516-7B5EFF1C7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" t="1782" r="1746" b="763"/>
          <a:stretch/>
        </p:blipFill>
        <p:spPr>
          <a:xfrm>
            <a:off x="201798" y="1430293"/>
            <a:ext cx="5738649" cy="4409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75972-2E28-423E-B895-055BDE28BB32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09023-69D2-4133-A416-E9A45EDBB028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</p:spTree>
    <p:extLst>
      <p:ext uri="{BB962C8B-B14F-4D97-AF65-F5344CB8AC3E}">
        <p14:creationId xmlns:p14="http://schemas.microsoft.com/office/powerpoint/2010/main" val="3045101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46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 vs off-policy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F67F8-9CDC-48AA-8B8B-21A68A2B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45" y="4464586"/>
            <a:ext cx="2220910" cy="2351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B5ADB-1BBD-48EC-A09B-BCF80374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65" y="4484463"/>
            <a:ext cx="2144515" cy="231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93363-A113-4DD1-890E-6884D374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577" y="2053025"/>
            <a:ext cx="2233890" cy="2324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8E9F1-1035-46FB-B76C-EEE131BB4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862" y="2039099"/>
            <a:ext cx="2288277" cy="235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D16944-315C-49EF-A9FA-A0022FB1563D}"/>
              </a:ext>
            </a:extLst>
          </p:cNvPr>
          <p:cNvSpPr txBox="1"/>
          <p:nvPr/>
        </p:nvSpPr>
        <p:spPr>
          <a:xfrm>
            <a:off x="2154625" y="163721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989F-08D6-4E0E-BD24-382A9A73942E}"/>
              </a:ext>
            </a:extLst>
          </p:cNvPr>
          <p:cNvSpPr txBox="1"/>
          <p:nvPr/>
        </p:nvSpPr>
        <p:spPr>
          <a:xfrm>
            <a:off x="5240103" y="163721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50DF2-AA7F-453B-B068-D2469DC90BEC}"/>
              </a:ext>
            </a:extLst>
          </p:cNvPr>
          <p:cNvSpPr txBox="1"/>
          <p:nvPr/>
        </p:nvSpPr>
        <p:spPr>
          <a:xfrm>
            <a:off x="8117020" y="1637212"/>
            <a:ext cx="23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Off-policy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F7FF0-A110-46EC-B9BA-3B9270D70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11" y="2053025"/>
            <a:ext cx="2254593" cy="2324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0168F-7061-4DF4-8AE1-C29240E3F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041" y="4463403"/>
            <a:ext cx="2179133" cy="235423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875EB-EBE6-415D-A884-051AFFB72E2B}"/>
              </a:ext>
            </a:extLst>
          </p:cNvPr>
          <p:cNvSpPr/>
          <p:nvPr/>
        </p:nvSpPr>
        <p:spPr>
          <a:xfrm>
            <a:off x="8407021" y="938212"/>
            <a:ext cx="1585603" cy="692711"/>
          </a:xfrm>
          <a:custGeom>
            <a:avLst/>
            <a:gdLst>
              <a:gd name="connsiteX0" fmla="*/ 0 w 1585603"/>
              <a:gd name="connsiteY0" fmla="*/ 23955 h 692711"/>
              <a:gd name="connsiteX1" fmla="*/ 1078173 w 1585603"/>
              <a:gd name="connsiteY1" fmla="*/ 58075 h 692711"/>
              <a:gd name="connsiteX2" fmla="*/ 1446663 w 1585603"/>
              <a:gd name="connsiteY2" fmla="*/ 528922 h 692711"/>
              <a:gd name="connsiteX3" fmla="*/ 1494430 w 1585603"/>
              <a:gd name="connsiteY3" fmla="*/ 692695 h 692711"/>
              <a:gd name="connsiteX4" fmla="*/ 1262418 w 1585603"/>
              <a:gd name="connsiteY4" fmla="*/ 522098 h 692711"/>
              <a:gd name="connsiteX5" fmla="*/ 1562669 w 1585603"/>
              <a:gd name="connsiteY5" fmla="*/ 685872 h 692711"/>
              <a:gd name="connsiteX6" fmla="*/ 1542197 w 1585603"/>
              <a:gd name="connsiteY6" fmla="*/ 399269 h 69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603" h="692711">
                <a:moveTo>
                  <a:pt x="0" y="23955"/>
                </a:moveTo>
                <a:cubicBezTo>
                  <a:pt x="418531" y="-1066"/>
                  <a:pt x="837063" y="-26086"/>
                  <a:pt x="1078173" y="58075"/>
                </a:cubicBezTo>
                <a:cubicBezTo>
                  <a:pt x="1319284" y="142236"/>
                  <a:pt x="1377287" y="423152"/>
                  <a:pt x="1446663" y="528922"/>
                </a:cubicBezTo>
                <a:cubicBezTo>
                  <a:pt x="1516039" y="634692"/>
                  <a:pt x="1525137" y="693832"/>
                  <a:pt x="1494430" y="692695"/>
                </a:cubicBezTo>
                <a:cubicBezTo>
                  <a:pt x="1463723" y="691558"/>
                  <a:pt x="1251045" y="523235"/>
                  <a:pt x="1262418" y="522098"/>
                </a:cubicBezTo>
                <a:cubicBezTo>
                  <a:pt x="1273791" y="520961"/>
                  <a:pt x="1516039" y="706344"/>
                  <a:pt x="1562669" y="685872"/>
                </a:cubicBezTo>
                <a:cubicBezTo>
                  <a:pt x="1609299" y="665401"/>
                  <a:pt x="1575748" y="532335"/>
                  <a:pt x="1542197" y="39926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260E2A-D66B-4CA1-B64A-A345C027F0FD}"/>
              </a:ext>
            </a:extLst>
          </p:cNvPr>
          <p:cNvSpPr txBox="1"/>
          <p:nvPr/>
        </p:nvSpPr>
        <p:spPr>
          <a:xfrm>
            <a:off x="6851176" y="673759"/>
            <a:ext cx="155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‘Optimism’ is back!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1298A6-AE90-4D9E-AA79-9FF405CF4CA2}"/>
              </a:ext>
            </a:extLst>
          </p:cNvPr>
          <p:cNvSpPr/>
          <p:nvPr/>
        </p:nvSpPr>
        <p:spPr>
          <a:xfrm>
            <a:off x="6005015" y="4558352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59ED57-1938-4B9E-B85F-0E6784F68F4C}"/>
              </a:ext>
            </a:extLst>
          </p:cNvPr>
          <p:cNvSpPr/>
          <p:nvPr/>
        </p:nvSpPr>
        <p:spPr>
          <a:xfrm>
            <a:off x="9199822" y="4558352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D08F8C-824B-4545-AA83-C1FA5BF73FF2}"/>
              </a:ext>
            </a:extLst>
          </p:cNvPr>
          <p:cNvSpPr/>
          <p:nvPr/>
        </p:nvSpPr>
        <p:spPr>
          <a:xfrm>
            <a:off x="2923335" y="4557766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28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Dyna-Q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9F0EE-BE38-443B-8B3A-75A8A9FDE113}"/>
              </a:ext>
            </a:extLst>
          </p:cNvPr>
          <p:cNvGrpSpPr/>
          <p:nvPr/>
        </p:nvGrpSpPr>
        <p:grpSpPr>
          <a:xfrm>
            <a:off x="4439965" y="4840952"/>
            <a:ext cx="2402269" cy="1731197"/>
            <a:chOff x="4439965" y="4840952"/>
            <a:chExt cx="2402269" cy="1731197"/>
          </a:xfrm>
        </p:grpSpPr>
        <p:pic>
          <p:nvPicPr>
            <p:cNvPr id="7170" name="Picture 2" descr="Equestria Daily: Season 5 of My Little Pony Friendship Is ...">
              <a:extLst>
                <a:ext uri="{FF2B5EF4-FFF2-40B4-BE49-F238E27FC236}">
                  <a16:creationId xmlns:a16="http://schemas.microsoft.com/office/drawing/2014/main" id="{4EFE4592-EB7E-4A7D-AF25-CF77A840D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965" y="5291475"/>
              <a:ext cx="2200472" cy="128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1822FF-40C3-42B7-81A7-DE42D54ED948}"/>
                </a:ext>
              </a:extLst>
            </p:cNvPr>
            <p:cNvSpPr txBox="1"/>
            <p:nvPr/>
          </p:nvSpPr>
          <p:spPr>
            <a:xfrm>
              <a:off x="4439965" y="4840952"/>
              <a:ext cx="2402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At last, shall we start?</a:t>
              </a:r>
            </a:p>
          </p:txBody>
        </p:sp>
      </p:grpSp>
      <p:sp>
        <p:nvSpPr>
          <p:cNvPr id="9" name="Freeform: Shape 8">
            <a:hlinkClick r:id="rId3" action="ppaction://hlinksldjump"/>
            <a:extLst>
              <a:ext uri="{FF2B5EF4-FFF2-40B4-BE49-F238E27FC236}">
                <a16:creationId xmlns:a16="http://schemas.microsoft.com/office/drawing/2014/main" id="{D7C06AEF-137D-4AFC-9D1C-1DF54C67BCFD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BEB68-AF9B-45B3-8241-3411ED8CC1EB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</p:spTree>
    <p:extLst>
      <p:ext uri="{BB962C8B-B14F-4D97-AF65-F5344CB8AC3E}">
        <p14:creationId xmlns:p14="http://schemas.microsoft.com/office/powerpoint/2010/main" val="187394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50F50-DDA6-41AE-9273-229D9A5E8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48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3EB8-5453-43F8-8AAA-DECBD0180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4BE52-AA23-49D4-9AB3-F13B939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Dyna-Q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72C3-6D20-4D60-97D3-FD207D078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9E92D8-D675-44C4-B570-EF991C7D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4" y="1794589"/>
            <a:ext cx="9168384" cy="420621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646FC6-1003-4550-BDAE-E6D62C037235}"/>
              </a:ext>
            </a:extLst>
          </p:cNvPr>
          <p:cNvSpPr/>
          <p:nvPr/>
        </p:nvSpPr>
        <p:spPr>
          <a:xfrm>
            <a:off x="3827868" y="4281293"/>
            <a:ext cx="3846786" cy="108114"/>
          </a:xfrm>
          <a:custGeom>
            <a:avLst/>
            <a:gdLst>
              <a:gd name="connsiteX0" fmla="*/ 0 w 3846786"/>
              <a:gd name="connsiteY0" fmla="*/ 38459 h 108114"/>
              <a:gd name="connsiteX1" fmla="*/ 182880 w 3846786"/>
              <a:gd name="connsiteY1" fmla="*/ 32153 h 108114"/>
              <a:gd name="connsiteX2" fmla="*/ 283779 w 3846786"/>
              <a:gd name="connsiteY2" fmla="*/ 101521 h 108114"/>
              <a:gd name="connsiteX3" fmla="*/ 485578 w 3846786"/>
              <a:gd name="connsiteY3" fmla="*/ 19540 h 108114"/>
              <a:gd name="connsiteX4" fmla="*/ 706295 w 3846786"/>
              <a:gd name="connsiteY4" fmla="*/ 63684 h 108114"/>
              <a:gd name="connsiteX5" fmla="*/ 882869 w 3846786"/>
              <a:gd name="connsiteY5" fmla="*/ 6928 h 108114"/>
              <a:gd name="connsiteX6" fmla="*/ 1330609 w 3846786"/>
              <a:gd name="connsiteY6" fmla="*/ 57377 h 108114"/>
              <a:gd name="connsiteX7" fmla="*/ 1538714 w 3846786"/>
              <a:gd name="connsiteY7" fmla="*/ 621 h 108114"/>
              <a:gd name="connsiteX8" fmla="*/ 1879249 w 3846786"/>
              <a:gd name="connsiteY8" fmla="*/ 32153 h 108114"/>
              <a:gd name="connsiteX9" fmla="*/ 2238703 w 3846786"/>
              <a:gd name="connsiteY9" fmla="*/ 107827 h 108114"/>
              <a:gd name="connsiteX10" fmla="*/ 2402664 w 3846786"/>
              <a:gd name="connsiteY10" fmla="*/ 57377 h 108114"/>
              <a:gd name="connsiteX11" fmla="*/ 2717975 w 3846786"/>
              <a:gd name="connsiteY11" fmla="*/ 38459 h 108114"/>
              <a:gd name="connsiteX12" fmla="*/ 2989142 w 3846786"/>
              <a:gd name="connsiteY12" fmla="*/ 57377 h 108114"/>
              <a:gd name="connsiteX13" fmla="*/ 3361208 w 3846786"/>
              <a:gd name="connsiteY13" fmla="*/ 101521 h 108114"/>
              <a:gd name="connsiteX14" fmla="*/ 3638681 w 3846786"/>
              <a:gd name="connsiteY14" fmla="*/ 13234 h 108114"/>
              <a:gd name="connsiteX15" fmla="*/ 3846786 w 3846786"/>
              <a:gd name="connsiteY15" fmla="*/ 51071 h 1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46786" h="108114">
                <a:moveTo>
                  <a:pt x="0" y="38459"/>
                </a:moveTo>
                <a:cubicBezTo>
                  <a:pt x="67792" y="30051"/>
                  <a:pt x="135584" y="21643"/>
                  <a:pt x="182880" y="32153"/>
                </a:cubicBezTo>
                <a:cubicBezTo>
                  <a:pt x="230176" y="42663"/>
                  <a:pt x="233329" y="103623"/>
                  <a:pt x="283779" y="101521"/>
                </a:cubicBezTo>
                <a:cubicBezTo>
                  <a:pt x="334229" y="99419"/>
                  <a:pt x="415159" y="25846"/>
                  <a:pt x="485578" y="19540"/>
                </a:cubicBezTo>
                <a:cubicBezTo>
                  <a:pt x="555997" y="13234"/>
                  <a:pt x="640080" y="65786"/>
                  <a:pt x="706295" y="63684"/>
                </a:cubicBezTo>
                <a:cubicBezTo>
                  <a:pt x="772510" y="61582"/>
                  <a:pt x="778817" y="7979"/>
                  <a:pt x="882869" y="6928"/>
                </a:cubicBezTo>
                <a:cubicBezTo>
                  <a:pt x="986921" y="5877"/>
                  <a:pt x="1221302" y="58428"/>
                  <a:pt x="1330609" y="57377"/>
                </a:cubicBezTo>
                <a:cubicBezTo>
                  <a:pt x="1439916" y="56326"/>
                  <a:pt x="1447274" y="4825"/>
                  <a:pt x="1538714" y="621"/>
                </a:cubicBezTo>
                <a:cubicBezTo>
                  <a:pt x="1630154" y="-3583"/>
                  <a:pt x="1762584" y="14285"/>
                  <a:pt x="1879249" y="32153"/>
                </a:cubicBezTo>
                <a:cubicBezTo>
                  <a:pt x="1995914" y="50021"/>
                  <a:pt x="2151467" y="103623"/>
                  <a:pt x="2238703" y="107827"/>
                </a:cubicBezTo>
                <a:cubicBezTo>
                  <a:pt x="2325939" y="112031"/>
                  <a:pt x="2322785" y="68938"/>
                  <a:pt x="2402664" y="57377"/>
                </a:cubicBezTo>
                <a:cubicBezTo>
                  <a:pt x="2482543" y="45816"/>
                  <a:pt x="2620229" y="38459"/>
                  <a:pt x="2717975" y="38459"/>
                </a:cubicBezTo>
                <a:cubicBezTo>
                  <a:pt x="2815721" y="38459"/>
                  <a:pt x="2881937" y="46867"/>
                  <a:pt x="2989142" y="57377"/>
                </a:cubicBezTo>
                <a:cubicBezTo>
                  <a:pt x="3096347" y="67887"/>
                  <a:pt x="3252952" y="108878"/>
                  <a:pt x="3361208" y="101521"/>
                </a:cubicBezTo>
                <a:cubicBezTo>
                  <a:pt x="3469464" y="94164"/>
                  <a:pt x="3557751" y="21642"/>
                  <a:pt x="3638681" y="13234"/>
                </a:cubicBezTo>
                <a:cubicBezTo>
                  <a:pt x="3719611" y="4826"/>
                  <a:pt x="3783198" y="27948"/>
                  <a:pt x="3846786" y="5107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ECD87D-9C2C-4358-9F27-64BD356A0004}"/>
              </a:ext>
            </a:extLst>
          </p:cNvPr>
          <p:cNvSpPr/>
          <p:nvPr/>
        </p:nvSpPr>
        <p:spPr>
          <a:xfrm>
            <a:off x="7680766" y="2812568"/>
            <a:ext cx="2510064" cy="1481959"/>
          </a:xfrm>
          <a:custGeom>
            <a:avLst/>
            <a:gdLst>
              <a:gd name="connsiteX0" fmla="*/ 2510064 w 2510064"/>
              <a:gd name="connsiteY0" fmla="*/ 0 h 1481959"/>
              <a:gd name="connsiteX1" fmla="*/ 2087548 w 2510064"/>
              <a:gd name="connsiteY1" fmla="*/ 983769 h 1481959"/>
              <a:gd name="connsiteX2" fmla="*/ 1059637 w 2510064"/>
              <a:gd name="connsiteY2" fmla="*/ 1166649 h 1481959"/>
              <a:gd name="connsiteX3" fmla="*/ 561446 w 2510064"/>
              <a:gd name="connsiteY3" fmla="*/ 1280160 h 1481959"/>
              <a:gd name="connsiteX4" fmla="*/ 69562 w 2510064"/>
              <a:gd name="connsiteY4" fmla="*/ 1368447 h 1481959"/>
              <a:gd name="connsiteX5" fmla="*/ 208299 w 2510064"/>
              <a:gd name="connsiteY5" fmla="*/ 1273854 h 1481959"/>
              <a:gd name="connsiteX6" fmla="*/ 194 w 2510064"/>
              <a:gd name="connsiteY6" fmla="*/ 1406284 h 1481959"/>
              <a:gd name="connsiteX7" fmla="*/ 252442 w 2510064"/>
              <a:gd name="connsiteY7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0064" h="1481959">
                <a:moveTo>
                  <a:pt x="2510064" y="0"/>
                </a:moveTo>
                <a:cubicBezTo>
                  <a:pt x="2419675" y="394664"/>
                  <a:pt x="2329286" y="789328"/>
                  <a:pt x="2087548" y="983769"/>
                </a:cubicBezTo>
                <a:cubicBezTo>
                  <a:pt x="1845810" y="1178210"/>
                  <a:pt x="1313987" y="1117251"/>
                  <a:pt x="1059637" y="1166649"/>
                </a:cubicBezTo>
                <a:cubicBezTo>
                  <a:pt x="805287" y="1216048"/>
                  <a:pt x="726458" y="1246527"/>
                  <a:pt x="561446" y="1280160"/>
                </a:cubicBezTo>
                <a:cubicBezTo>
                  <a:pt x="396434" y="1313793"/>
                  <a:pt x="128420" y="1369498"/>
                  <a:pt x="69562" y="1368447"/>
                </a:cubicBezTo>
                <a:cubicBezTo>
                  <a:pt x="10704" y="1367396"/>
                  <a:pt x="219860" y="1267548"/>
                  <a:pt x="208299" y="1273854"/>
                </a:cubicBezTo>
                <a:cubicBezTo>
                  <a:pt x="196738" y="1280160"/>
                  <a:pt x="-7163" y="1371600"/>
                  <a:pt x="194" y="1406284"/>
                </a:cubicBezTo>
                <a:cubicBezTo>
                  <a:pt x="7551" y="1440968"/>
                  <a:pt x="129996" y="1461463"/>
                  <a:pt x="252442" y="148195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379601-9387-4461-9089-19002D123EBB}"/>
              </a:ext>
            </a:extLst>
          </p:cNvPr>
          <p:cNvSpPr txBox="1"/>
          <p:nvPr/>
        </p:nvSpPr>
        <p:spPr>
          <a:xfrm>
            <a:off x="10190830" y="2405547"/>
            <a:ext cx="179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to workaround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C496BE-054F-4D4D-B881-2B33FC2F6D14}"/>
                  </a:ext>
                </a:extLst>
              </p:cNvPr>
              <p:cNvSpPr txBox="1"/>
              <p:nvPr/>
            </p:nvSpPr>
            <p:spPr>
              <a:xfrm>
                <a:off x="9892208" y="3522807"/>
                <a:ext cx="222911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Option 1. Keep track of S,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R, S’ transition counts and draw according to estimated probabilities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C496BE-054F-4D4D-B881-2B33FC2F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208" y="3522807"/>
                <a:ext cx="2229119" cy="1754326"/>
              </a:xfrm>
              <a:prstGeom prst="rect">
                <a:avLst/>
              </a:prstGeom>
              <a:blipFill>
                <a:blip r:embed="rId4"/>
                <a:stretch>
                  <a:fillRect l="-2466" t="-1736" r="-274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8567F7-B8D4-4801-9254-2EF56805BCBF}"/>
                  </a:ext>
                </a:extLst>
              </p:cNvPr>
              <p:cNvSpPr txBox="1"/>
              <p:nvPr/>
            </p:nvSpPr>
            <p:spPr>
              <a:xfrm>
                <a:off x="9892207" y="5365771"/>
                <a:ext cx="22291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Option 2. Keep all occurrences of S, A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R, S’ draw uniformly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8567F7-B8D4-4801-9254-2EF56805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207" y="5365771"/>
                <a:ext cx="2229119" cy="1200329"/>
              </a:xfrm>
              <a:prstGeom prst="rect">
                <a:avLst/>
              </a:prstGeom>
              <a:blipFill>
                <a:blip r:embed="rId5"/>
                <a:stretch>
                  <a:fillRect l="-2466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910E1D-7D54-4FF4-9EE4-23E79958E190}"/>
              </a:ext>
            </a:extLst>
          </p:cNvPr>
          <p:cNvSpPr/>
          <p:nvPr/>
        </p:nvSpPr>
        <p:spPr>
          <a:xfrm>
            <a:off x="8046720" y="5689485"/>
            <a:ext cx="1925159" cy="452761"/>
          </a:xfrm>
          <a:custGeom>
            <a:avLst/>
            <a:gdLst>
              <a:gd name="connsiteX0" fmla="*/ 0 w 1925159"/>
              <a:gd name="connsiteY0" fmla="*/ 452761 h 452761"/>
              <a:gd name="connsiteX1" fmla="*/ 1059443 w 1925159"/>
              <a:gd name="connsiteY1" fmla="*/ 168981 h 452761"/>
              <a:gd name="connsiteX2" fmla="*/ 1898168 w 1925159"/>
              <a:gd name="connsiteY2" fmla="*/ 55469 h 452761"/>
              <a:gd name="connsiteX3" fmla="*/ 1627001 w 1925159"/>
              <a:gd name="connsiteY3" fmla="*/ 5020 h 452761"/>
              <a:gd name="connsiteX4" fmla="*/ 1923393 w 1925159"/>
              <a:gd name="connsiteY4" fmla="*/ 23938 h 452761"/>
              <a:gd name="connsiteX5" fmla="*/ 1727901 w 1925159"/>
              <a:gd name="connsiteY5" fmla="*/ 200512 h 45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5159" h="452761">
                <a:moveTo>
                  <a:pt x="0" y="452761"/>
                </a:moveTo>
                <a:cubicBezTo>
                  <a:pt x="371541" y="343978"/>
                  <a:pt x="743082" y="235196"/>
                  <a:pt x="1059443" y="168981"/>
                </a:cubicBezTo>
                <a:cubicBezTo>
                  <a:pt x="1375804" y="102766"/>
                  <a:pt x="1803575" y="82796"/>
                  <a:pt x="1898168" y="55469"/>
                </a:cubicBezTo>
                <a:cubicBezTo>
                  <a:pt x="1992761" y="28142"/>
                  <a:pt x="1622797" y="10275"/>
                  <a:pt x="1627001" y="5020"/>
                </a:cubicBezTo>
                <a:cubicBezTo>
                  <a:pt x="1631205" y="-235"/>
                  <a:pt x="1906576" y="-8644"/>
                  <a:pt x="1923393" y="23938"/>
                </a:cubicBezTo>
                <a:cubicBezTo>
                  <a:pt x="1940210" y="56520"/>
                  <a:pt x="1834055" y="128516"/>
                  <a:pt x="1727901" y="20051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F7368-F2FF-4680-A800-75FF691C2F70}"/>
              </a:ext>
            </a:extLst>
          </p:cNvPr>
          <p:cNvSpPr txBox="1"/>
          <p:nvPr/>
        </p:nvSpPr>
        <p:spPr>
          <a:xfrm>
            <a:off x="5385438" y="5657671"/>
            <a:ext cx="2884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As long as true distributions are respected, everything should work fine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0ABF0E-EA79-4A2F-8147-8E3EBD2C446C}"/>
              </a:ext>
            </a:extLst>
          </p:cNvPr>
          <p:cNvSpPr/>
          <p:nvPr/>
        </p:nvSpPr>
        <p:spPr>
          <a:xfrm>
            <a:off x="8614279" y="3436883"/>
            <a:ext cx="1265432" cy="2102605"/>
          </a:xfrm>
          <a:custGeom>
            <a:avLst/>
            <a:gdLst>
              <a:gd name="connsiteX0" fmla="*/ 0 w 1265432"/>
              <a:gd name="connsiteY0" fmla="*/ 0 h 2102605"/>
              <a:gd name="connsiteX1" fmla="*/ 611702 w 1265432"/>
              <a:gd name="connsiteY1" fmla="*/ 1437815 h 2102605"/>
              <a:gd name="connsiteX2" fmla="*/ 1248629 w 1265432"/>
              <a:gd name="connsiteY2" fmla="*/ 2036905 h 2102605"/>
              <a:gd name="connsiteX3" fmla="*/ 1040524 w 1265432"/>
              <a:gd name="connsiteY3" fmla="*/ 1734207 h 2102605"/>
              <a:gd name="connsiteX4" fmla="*/ 1261241 w 1265432"/>
              <a:gd name="connsiteY4" fmla="*/ 2087354 h 2102605"/>
              <a:gd name="connsiteX5" fmla="*/ 800888 w 1265432"/>
              <a:gd name="connsiteY5" fmla="*/ 2005374 h 210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5432" h="2102605">
                <a:moveTo>
                  <a:pt x="0" y="0"/>
                </a:moveTo>
                <a:cubicBezTo>
                  <a:pt x="201798" y="549165"/>
                  <a:pt x="403597" y="1098331"/>
                  <a:pt x="611702" y="1437815"/>
                </a:cubicBezTo>
                <a:cubicBezTo>
                  <a:pt x="819807" y="1777299"/>
                  <a:pt x="1177159" y="1987506"/>
                  <a:pt x="1248629" y="2036905"/>
                </a:cubicBezTo>
                <a:cubicBezTo>
                  <a:pt x="1320099" y="2086304"/>
                  <a:pt x="1038422" y="1725799"/>
                  <a:pt x="1040524" y="1734207"/>
                </a:cubicBezTo>
                <a:cubicBezTo>
                  <a:pt x="1042626" y="1742615"/>
                  <a:pt x="1301180" y="2042160"/>
                  <a:pt x="1261241" y="2087354"/>
                </a:cubicBezTo>
                <a:cubicBezTo>
                  <a:pt x="1221302" y="2132548"/>
                  <a:pt x="1011095" y="2068961"/>
                  <a:pt x="800888" y="200537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4CBE00-1E4D-479F-8058-D62D36A6CC5A}"/>
              </a:ext>
            </a:extLst>
          </p:cNvPr>
          <p:cNvSpPr txBox="1"/>
          <p:nvPr/>
        </p:nvSpPr>
        <p:spPr>
          <a:xfrm>
            <a:off x="7638513" y="2551364"/>
            <a:ext cx="195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Mechanism is also called experience replay</a:t>
            </a:r>
          </a:p>
        </p:txBody>
      </p:sp>
      <p:pic>
        <p:nvPicPr>
          <p:cNvPr id="8194" name="Picture 2" descr="Make A List Of Alphabetical Advice | One Page At A Time">
            <a:extLst>
              <a:ext uri="{FF2B5EF4-FFF2-40B4-BE49-F238E27FC236}">
                <a16:creationId xmlns:a16="http://schemas.microsoft.com/office/drawing/2014/main" id="{D5CF32D3-BEDD-4B75-BE63-5DB279D5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67" y="1019924"/>
            <a:ext cx="2396358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1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  <p:bldP spid="23" grpId="0"/>
      <p:bldP spid="23" grpId="1"/>
      <p:bldP spid="25" grpId="0"/>
      <p:bldP spid="25" grpId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F154C-305B-455A-AC74-04460B1CB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FF8ED-B130-4229-AA34-9DEB37C23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DAF02F-AAE6-43F1-A2B1-5A5E479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Dyna-Q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4E35E2-E8BE-465A-B9E4-CA1E4A6662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E599A-A792-4521-811A-320C9C634B9C}"/>
              </a:ext>
            </a:extLst>
          </p:cNvPr>
          <p:cNvSpPr txBox="1"/>
          <p:nvPr/>
        </p:nvSpPr>
        <p:spPr>
          <a:xfrm>
            <a:off x="7991430" y="1723929"/>
            <a:ext cx="219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Dyna-Q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69E9BF-29AD-47CE-8957-69B6681AA143}"/>
              </a:ext>
            </a:extLst>
          </p:cNvPr>
          <p:cNvSpPr/>
          <p:nvPr/>
        </p:nvSpPr>
        <p:spPr>
          <a:xfrm>
            <a:off x="5658539" y="1247412"/>
            <a:ext cx="553023" cy="5800299"/>
          </a:xfrm>
          <a:custGeom>
            <a:avLst/>
            <a:gdLst>
              <a:gd name="connsiteX0" fmla="*/ 390871 w 553023"/>
              <a:gd name="connsiteY0" fmla="*/ 0 h 5493224"/>
              <a:gd name="connsiteX1" fmla="*/ 179331 w 553023"/>
              <a:gd name="connsiteY1" fmla="*/ 1296538 h 5493224"/>
              <a:gd name="connsiteX2" fmla="*/ 534173 w 553023"/>
              <a:gd name="connsiteY2" fmla="*/ 2333768 h 5493224"/>
              <a:gd name="connsiteX3" fmla="*/ 459110 w 553023"/>
              <a:gd name="connsiteY3" fmla="*/ 3200400 h 5493224"/>
              <a:gd name="connsiteX4" fmla="*/ 76973 w 553023"/>
              <a:gd name="connsiteY4" fmla="*/ 3930556 h 5493224"/>
              <a:gd name="connsiteX5" fmla="*/ 1910 w 553023"/>
              <a:gd name="connsiteY5" fmla="*/ 4537881 h 5493224"/>
              <a:gd name="connsiteX6" fmla="*/ 22382 w 553023"/>
              <a:gd name="connsiteY6" fmla="*/ 5131559 h 5493224"/>
              <a:gd name="connsiteX7" fmla="*/ 22382 w 553023"/>
              <a:gd name="connsiteY7" fmla="*/ 5424985 h 5493224"/>
              <a:gd name="connsiteX8" fmla="*/ 22382 w 553023"/>
              <a:gd name="connsiteY8" fmla="*/ 5493224 h 549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023" h="5493224">
                <a:moveTo>
                  <a:pt x="390871" y="0"/>
                </a:moveTo>
                <a:cubicBezTo>
                  <a:pt x="273159" y="453788"/>
                  <a:pt x="155447" y="907577"/>
                  <a:pt x="179331" y="1296538"/>
                </a:cubicBezTo>
                <a:cubicBezTo>
                  <a:pt x="203215" y="1685499"/>
                  <a:pt x="487543" y="2016458"/>
                  <a:pt x="534173" y="2333768"/>
                </a:cubicBezTo>
                <a:cubicBezTo>
                  <a:pt x="580803" y="2651078"/>
                  <a:pt x="535310" y="2934269"/>
                  <a:pt x="459110" y="3200400"/>
                </a:cubicBezTo>
                <a:cubicBezTo>
                  <a:pt x="382910" y="3466531"/>
                  <a:pt x="153173" y="3707642"/>
                  <a:pt x="76973" y="3930556"/>
                </a:cubicBezTo>
                <a:cubicBezTo>
                  <a:pt x="773" y="4153470"/>
                  <a:pt x="11008" y="4337714"/>
                  <a:pt x="1910" y="4537881"/>
                </a:cubicBezTo>
                <a:cubicBezTo>
                  <a:pt x="-7188" y="4738048"/>
                  <a:pt x="18970" y="4983708"/>
                  <a:pt x="22382" y="5131559"/>
                </a:cubicBezTo>
                <a:cubicBezTo>
                  <a:pt x="25794" y="5279410"/>
                  <a:pt x="22382" y="5424985"/>
                  <a:pt x="22382" y="5424985"/>
                </a:cubicBezTo>
                <a:cubicBezTo>
                  <a:pt x="22382" y="5485262"/>
                  <a:pt x="20107" y="5438633"/>
                  <a:pt x="22382" y="5493224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0CBF8-57A8-4E17-AA53-06FC27D21738}"/>
              </a:ext>
            </a:extLst>
          </p:cNvPr>
          <p:cNvSpPr txBox="1"/>
          <p:nvPr/>
        </p:nvSpPr>
        <p:spPr>
          <a:xfrm>
            <a:off x="2101282" y="2093261"/>
            <a:ext cx="27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26B394-A722-4030-B15B-9B252C144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8794" r="8272"/>
          <a:stretch/>
        </p:blipFill>
        <p:spPr>
          <a:xfrm>
            <a:off x="1066605" y="2532812"/>
            <a:ext cx="4477106" cy="3407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D8BA02-3DC1-41B0-B5B6-500ACE2B9375}"/>
              </a:ext>
            </a:extLst>
          </p:cNvPr>
          <p:cNvSpPr txBox="1"/>
          <p:nvPr/>
        </p:nvSpPr>
        <p:spPr>
          <a:xfrm>
            <a:off x="9182847" y="3518996"/>
            <a:ext cx="4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52381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6D6A8E-E449-45C0-9507-0F735BE566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0625" y="1467746"/>
            <a:ext cx="3354902" cy="3527425"/>
          </a:xfrm>
        </p:spPr>
        <p:txBody>
          <a:bodyPr/>
          <a:lstStyle/>
          <a:p>
            <a:r>
              <a:rPr lang="en-US" dirty="0"/>
              <a:t>The surface is described using a grid like the following: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 episode ends when you reach the goal or fall in a hole. </a:t>
            </a:r>
          </a:p>
          <a:p>
            <a:r>
              <a:rPr lang="en-US" i="1" dirty="0"/>
              <a:t>You receive a reward of 1 if you reach the goal, and zero otherwise.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549B62-19A6-4203-B395-9ED23489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86602" y="2857109"/>
            <a:ext cx="5387142" cy="482549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84E1426-24CD-4517-831D-62D2BE68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t="-4201" r="-9497" b="-1613"/>
          <a:stretch/>
        </p:blipFill>
        <p:spPr>
          <a:xfrm rot="660000">
            <a:off x="6127750" y="404813"/>
            <a:ext cx="5376863" cy="59039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8324-1CFE-4B1B-8C08-B5D1661BF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0D4E1-06CD-4D9F-835D-9A1414C1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39645-E623-4EC9-A8FA-C44493D49F60}"/>
              </a:ext>
            </a:extLst>
          </p:cNvPr>
          <p:cNvSpPr txBox="1"/>
          <p:nvPr/>
        </p:nvSpPr>
        <p:spPr>
          <a:xfrm>
            <a:off x="3970406" y="2452052"/>
            <a:ext cx="15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Starting state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E7DCE-DBDC-46DB-95AB-D989330EEBBF}"/>
              </a:ext>
            </a:extLst>
          </p:cNvPr>
          <p:cNvSpPr/>
          <p:nvPr/>
        </p:nvSpPr>
        <p:spPr>
          <a:xfrm>
            <a:off x="5390776" y="1112293"/>
            <a:ext cx="1202108" cy="1330656"/>
          </a:xfrm>
          <a:custGeom>
            <a:avLst/>
            <a:gdLst>
              <a:gd name="connsiteX0" fmla="*/ 90 w 1202108"/>
              <a:gd name="connsiteY0" fmla="*/ 1330656 h 1330656"/>
              <a:gd name="connsiteX1" fmla="*/ 88800 w 1202108"/>
              <a:gd name="connsiteY1" fmla="*/ 805217 h 1330656"/>
              <a:gd name="connsiteX2" fmla="*/ 539176 w 1202108"/>
              <a:gd name="connsiteY2" fmla="*/ 218364 h 1330656"/>
              <a:gd name="connsiteX3" fmla="*/ 1139678 w 1202108"/>
              <a:gd name="connsiteY3" fmla="*/ 47767 h 1330656"/>
              <a:gd name="connsiteX4" fmla="*/ 928137 w 1202108"/>
              <a:gd name="connsiteY4" fmla="*/ 0 h 1330656"/>
              <a:gd name="connsiteX5" fmla="*/ 1201093 w 1202108"/>
              <a:gd name="connsiteY5" fmla="*/ 47767 h 1330656"/>
              <a:gd name="connsiteX6" fmla="*/ 1003200 w 1202108"/>
              <a:gd name="connsiteY6" fmla="*/ 218364 h 133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2108" h="1330656">
                <a:moveTo>
                  <a:pt x="90" y="1330656"/>
                </a:moveTo>
                <a:cubicBezTo>
                  <a:pt x="-479" y="1160627"/>
                  <a:pt x="-1048" y="990599"/>
                  <a:pt x="88800" y="805217"/>
                </a:cubicBezTo>
                <a:cubicBezTo>
                  <a:pt x="178648" y="619835"/>
                  <a:pt x="364030" y="344606"/>
                  <a:pt x="539176" y="218364"/>
                </a:cubicBezTo>
                <a:cubicBezTo>
                  <a:pt x="714322" y="92122"/>
                  <a:pt x="1074851" y="84161"/>
                  <a:pt x="1139678" y="47767"/>
                </a:cubicBezTo>
                <a:cubicBezTo>
                  <a:pt x="1204505" y="11373"/>
                  <a:pt x="917901" y="0"/>
                  <a:pt x="928137" y="0"/>
                </a:cubicBezTo>
                <a:cubicBezTo>
                  <a:pt x="938373" y="0"/>
                  <a:pt x="1188583" y="11373"/>
                  <a:pt x="1201093" y="47767"/>
                </a:cubicBezTo>
                <a:cubicBezTo>
                  <a:pt x="1213604" y="84161"/>
                  <a:pt x="1108402" y="151262"/>
                  <a:pt x="1003200" y="218364"/>
                </a:cubicBez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503AB3-F6C5-4582-8348-58ED4BC58EC3}"/>
              </a:ext>
            </a:extLst>
          </p:cNvPr>
          <p:cNvSpPr/>
          <p:nvPr/>
        </p:nvSpPr>
        <p:spPr>
          <a:xfrm>
            <a:off x="7780369" y="5820140"/>
            <a:ext cx="2052843" cy="663357"/>
          </a:xfrm>
          <a:custGeom>
            <a:avLst/>
            <a:gdLst>
              <a:gd name="connsiteX0" fmla="*/ 32974 w 2052843"/>
              <a:gd name="connsiteY0" fmla="*/ 587484 h 663357"/>
              <a:gd name="connsiteX1" fmla="*/ 114861 w 2052843"/>
              <a:gd name="connsiteY1" fmla="*/ 628427 h 663357"/>
              <a:gd name="connsiteX2" fmla="*/ 974670 w 2052843"/>
              <a:gd name="connsiteY2" fmla="*/ 628427 h 663357"/>
              <a:gd name="connsiteX3" fmla="*/ 1793535 w 2052843"/>
              <a:gd name="connsiteY3" fmla="*/ 178051 h 663357"/>
              <a:gd name="connsiteX4" fmla="*/ 2052843 w 2052843"/>
              <a:gd name="connsiteY4" fmla="*/ 21102 h 663357"/>
              <a:gd name="connsiteX5" fmla="*/ 1793535 w 2052843"/>
              <a:gd name="connsiteY5" fmla="*/ 27926 h 663357"/>
              <a:gd name="connsiteX6" fmla="*/ 2039195 w 2052843"/>
              <a:gd name="connsiteY6" fmla="*/ 21102 h 663357"/>
              <a:gd name="connsiteX7" fmla="*/ 1902718 w 2052843"/>
              <a:gd name="connsiteY7" fmla="*/ 335000 h 6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52843" h="663357">
                <a:moveTo>
                  <a:pt x="32974" y="587484"/>
                </a:moveTo>
                <a:cubicBezTo>
                  <a:pt x="-4557" y="604543"/>
                  <a:pt x="-42088" y="621603"/>
                  <a:pt x="114861" y="628427"/>
                </a:cubicBezTo>
                <a:cubicBezTo>
                  <a:pt x="271810" y="635251"/>
                  <a:pt x="694891" y="703490"/>
                  <a:pt x="974670" y="628427"/>
                </a:cubicBezTo>
                <a:cubicBezTo>
                  <a:pt x="1254449" y="553364"/>
                  <a:pt x="1613840" y="279272"/>
                  <a:pt x="1793535" y="178051"/>
                </a:cubicBezTo>
                <a:cubicBezTo>
                  <a:pt x="1973230" y="76830"/>
                  <a:pt x="2052843" y="46123"/>
                  <a:pt x="2052843" y="21102"/>
                </a:cubicBezTo>
                <a:cubicBezTo>
                  <a:pt x="2052843" y="-3919"/>
                  <a:pt x="1795810" y="27926"/>
                  <a:pt x="1793535" y="27926"/>
                </a:cubicBezTo>
                <a:cubicBezTo>
                  <a:pt x="1791260" y="27926"/>
                  <a:pt x="2020998" y="-30077"/>
                  <a:pt x="2039195" y="21102"/>
                </a:cubicBezTo>
                <a:cubicBezTo>
                  <a:pt x="2057392" y="72281"/>
                  <a:pt x="1980055" y="203640"/>
                  <a:pt x="1902718" y="335000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A17442-F2AA-41C7-93BE-B1775EA598B9}"/>
              </a:ext>
            </a:extLst>
          </p:cNvPr>
          <p:cNvSpPr txBox="1"/>
          <p:nvPr/>
        </p:nvSpPr>
        <p:spPr>
          <a:xfrm>
            <a:off x="6592884" y="6256150"/>
            <a:ext cx="12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Goal State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DF663C-B796-4994-A184-25FC8036CC5D}"/>
              </a:ext>
            </a:extLst>
          </p:cNvPr>
          <p:cNvSpPr/>
          <p:nvPr/>
        </p:nvSpPr>
        <p:spPr>
          <a:xfrm>
            <a:off x="5621611" y="2837714"/>
            <a:ext cx="2261038" cy="1386268"/>
          </a:xfrm>
          <a:custGeom>
            <a:avLst/>
            <a:gdLst>
              <a:gd name="connsiteX0" fmla="*/ 1267 w 2261038"/>
              <a:gd name="connsiteY0" fmla="*/ 1386268 h 1386268"/>
              <a:gd name="connsiteX1" fmla="*/ 89977 w 2261038"/>
              <a:gd name="connsiteY1" fmla="*/ 935892 h 1386268"/>
              <a:gd name="connsiteX2" fmla="*/ 574473 w 2261038"/>
              <a:gd name="connsiteY2" fmla="*/ 267152 h 1386268"/>
              <a:gd name="connsiteX3" fmla="*/ 2205380 w 2261038"/>
              <a:gd name="connsiteY3" fmla="*/ 35140 h 1386268"/>
              <a:gd name="connsiteX4" fmla="*/ 1850538 w 2261038"/>
              <a:gd name="connsiteY4" fmla="*/ 1020 h 1386268"/>
              <a:gd name="connsiteX5" fmla="*/ 2259971 w 2261038"/>
              <a:gd name="connsiteY5" fmla="*/ 35140 h 1386268"/>
              <a:gd name="connsiteX6" fmla="*/ 1946073 w 2261038"/>
              <a:gd name="connsiteY6" fmla="*/ 233032 h 1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1038" h="1386268">
                <a:moveTo>
                  <a:pt x="1267" y="1386268"/>
                </a:moveTo>
                <a:cubicBezTo>
                  <a:pt x="-2145" y="1254339"/>
                  <a:pt x="-5557" y="1122411"/>
                  <a:pt x="89977" y="935892"/>
                </a:cubicBezTo>
                <a:cubicBezTo>
                  <a:pt x="185511" y="749373"/>
                  <a:pt x="221906" y="417277"/>
                  <a:pt x="574473" y="267152"/>
                </a:cubicBezTo>
                <a:cubicBezTo>
                  <a:pt x="927040" y="117027"/>
                  <a:pt x="1992703" y="79495"/>
                  <a:pt x="2205380" y="35140"/>
                </a:cubicBezTo>
                <a:cubicBezTo>
                  <a:pt x="2418058" y="-9215"/>
                  <a:pt x="1841440" y="1020"/>
                  <a:pt x="1850538" y="1020"/>
                </a:cubicBezTo>
                <a:cubicBezTo>
                  <a:pt x="1859636" y="1020"/>
                  <a:pt x="2244049" y="-3529"/>
                  <a:pt x="2259971" y="35140"/>
                </a:cubicBezTo>
                <a:cubicBezTo>
                  <a:pt x="2275893" y="73809"/>
                  <a:pt x="2110983" y="153420"/>
                  <a:pt x="1946073" y="23303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76B6C9-0B77-47AC-A6DB-EF2AAB43A174}"/>
              </a:ext>
            </a:extLst>
          </p:cNvPr>
          <p:cNvSpPr txBox="1"/>
          <p:nvPr/>
        </p:nvSpPr>
        <p:spPr>
          <a:xfrm>
            <a:off x="4927309" y="4223982"/>
            <a:ext cx="78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Holes</a:t>
            </a:r>
          </a:p>
        </p:txBody>
      </p:sp>
    </p:spTree>
    <p:extLst>
      <p:ext uri="{BB962C8B-B14F-4D97-AF65-F5344CB8AC3E}">
        <p14:creationId xmlns:p14="http://schemas.microsoft.com/office/powerpoint/2010/main" val="26392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D2118-4ADD-4857-B989-56A182CFD4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Well done!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94E1E-92BA-43BE-932C-01F1AED18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689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6A5D4-4004-4651-8786-CEEC85F47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42D9-8FBD-411D-98DE-3B07E93562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FBAA2B-3A4D-4262-A9E7-A93782E575E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E9851-48F3-4EF8-944C-83D87C678F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www.mememaker.net/api/bucket?path=static/img/memes/full/2012/Mar/19/1/here...-have-a-potato.jpg">
            <a:extLst>
              <a:ext uri="{FF2B5EF4-FFF2-40B4-BE49-F238E27FC236}">
                <a16:creationId xmlns:a16="http://schemas.microsoft.com/office/drawing/2014/main" id="{5807CB47-75C4-428F-AA0F-DEEED2B81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7"/>
          <a:stretch/>
        </p:blipFill>
        <p:spPr bwMode="auto">
          <a:xfrm>
            <a:off x="4701803" y="2413176"/>
            <a:ext cx="2632316" cy="243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7550B-4167-4E75-8399-36E9D69F4BBB}"/>
              </a:ext>
            </a:extLst>
          </p:cNvPr>
          <p:cNvSpPr txBox="1"/>
          <p:nvPr/>
        </p:nvSpPr>
        <p:spPr>
          <a:xfrm>
            <a:off x="786040" y="1532408"/>
            <a:ext cx="25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Good try!</a:t>
            </a:r>
          </a:p>
          <a:p>
            <a:pPr algn="l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see you next time.</a:t>
            </a:r>
          </a:p>
        </p:txBody>
      </p:sp>
    </p:spTree>
    <p:extLst>
      <p:ext uri="{BB962C8B-B14F-4D97-AF65-F5344CB8AC3E}">
        <p14:creationId xmlns:p14="http://schemas.microsoft.com/office/powerpoint/2010/main" val="340012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>
            <a:off x="6322423" y="4434838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>
            <a:off x="5368831" y="3957860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>
            <a:off x="6740434" y="4062469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4A808-B83C-4246-AA2E-A701E2ED57E7}"/>
              </a:ext>
            </a:extLst>
          </p:cNvPr>
          <p:cNvSpPr txBox="1"/>
          <p:nvPr/>
        </p:nvSpPr>
        <p:spPr>
          <a:xfrm>
            <a:off x="780727" y="1834871"/>
            <a:ext cx="286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Because ice is slippery, we have a high chance to not move in the intended direction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C622A66-7214-4F4A-AB81-E1A3F2FB25E0}"/>
              </a:ext>
            </a:extLst>
          </p:cNvPr>
          <p:cNvSpPr/>
          <p:nvPr/>
        </p:nvSpPr>
        <p:spPr>
          <a:xfrm>
            <a:off x="724989" y="1704703"/>
            <a:ext cx="2698161" cy="1378131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5400000">
            <a:off x="5692132" y="3664029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6005985" y="4819026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6109302" y="3127808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780727" y="1834871"/>
            <a:ext cx="2861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In particular, one has 1/3 chance of moving in the intended direction, 1/3 moving to the right instead and 1/3 moving to the left.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724989" y="1704703"/>
            <a:ext cx="3184282" cy="1607496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566" y="5183576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16200000">
            <a:off x="5992285" y="4815847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5100743" y="5755762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5162598" y="4198606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2518500" y="5633706"/>
            <a:ext cx="228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If we hit the borders, we stay at place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2499183" y="5573877"/>
            <a:ext cx="2282513" cy="706159"/>
          </a:xfrm>
          <a:prstGeom prst="wedgeRectCallout">
            <a:avLst>
              <a:gd name="adj1" fmla="val 78995"/>
              <a:gd name="adj2" fmla="val -5105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>
            <a:off x="6289302" y="3213460"/>
            <a:ext cx="359692" cy="1025503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>
            <a:off x="5368006" y="2651722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>
            <a:off x="6681651" y="2756232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4957907" y="234784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836829" y="238932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6393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34" grpId="0"/>
    </p:bld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 dirty="0"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r">
          <a:defRPr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2" ma:contentTypeDescription="Create a new document." ma:contentTypeScope="" ma:versionID="d14f20dc0f6a818b0bca5e6b43c2a916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3b77813affb962a9b0d110c859df7e6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07C6DA-BE4A-47BF-92F1-6C43503309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F35DC-6225-4D24-AE7F-25BA61703A22}">
  <ds:schemaRefs>
    <ds:schemaRef ds:uri="ae0fb89c-6dd4-400e-9d3f-26a41a53de26"/>
    <ds:schemaRef ds:uri="http://purl.org/dc/terms/"/>
    <ds:schemaRef ds:uri="863ffbe9-4345-432b-b198-5c099e93cc2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0</TotalTime>
  <Words>2019</Words>
  <Application>Microsoft Office PowerPoint</Application>
  <PresentationFormat>Widescreen</PresentationFormat>
  <Paragraphs>416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Amadeus Thin</vt:lpstr>
      <vt:lpstr>Arial</vt:lpstr>
      <vt:lpstr>Bradley Hand ITC</vt:lpstr>
      <vt:lpstr>Calibri</vt:lpstr>
      <vt:lpstr>Calibri Light</vt:lpstr>
      <vt:lpstr>Cambria Math</vt:lpstr>
      <vt:lpstr>Lucida Grande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PowerPoint Presentation</vt:lpstr>
      <vt:lpstr>Agenda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Agenda</vt:lpstr>
      <vt:lpstr>Preparation</vt:lpstr>
      <vt:lpstr>Preparation</vt:lpstr>
      <vt:lpstr>Agenda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Agenda</vt:lpstr>
      <vt:lpstr>Q-Learning</vt:lpstr>
      <vt:lpstr>Q-Learning</vt:lpstr>
      <vt:lpstr>Agenda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Agenda</vt:lpstr>
      <vt:lpstr>n-step Sarsa</vt:lpstr>
      <vt:lpstr>n-step Sarsa</vt:lpstr>
      <vt:lpstr>n-step Sarsa</vt:lpstr>
      <vt:lpstr>n-step Sarsa</vt:lpstr>
      <vt:lpstr>n-step Sarsa</vt:lpstr>
      <vt:lpstr>Agenda</vt:lpstr>
      <vt:lpstr>Off-policy n-step Sarsa</vt:lpstr>
      <vt:lpstr>Off-policy n-step Sarsa</vt:lpstr>
      <vt:lpstr>Off-policy n-step Sarsa</vt:lpstr>
      <vt:lpstr>Agenda</vt:lpstr>
      <vt:lpstr>Dyna-Q</vt:lpstr>
      <vt:lpstr>Dyna-Q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cp:lastPrinted>2019-08-05T08:25:42Z</cp:lastPrinted>
  <dcterms:created xsi:type="dcterms:W3CDTF">2020-02-27T08:01:15Z</dcterms:created>
  <dcterms:modified xsi:type="dcterms:W3CDTF">2021-11-19T12:15:41Z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marta.hernandez@amadeus.com</vt:lpwstr>
  </property>
  <property fmtid="{D5CDD505-2E9C-101B-9397-08002B2CF9AE}" pid="8" name="MSIP_Label_7f0ea3bf-098d-497f-9948-5e528bb54b39_SetDate">
    <vt:lpwstr>2019-07-23T09:18:33.1310906Z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55d02b5d-52a7-4296-bc18-dd5e9ffd7643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0x010100DB03466E646450408DDEC14E59D7052B</vt:lpwstr>
  </property>
  <property fmtid="{D5CDD505-2E9C-101B-9397-08002B2CF9AE}" pid="15" name="Order">
    <vt:r8>1549100</vt:r8>
  </property>
  <property fmtid="{D5CDD505-2E9C-101B-9397-08002B2CF9AE}" pid="16" name="xd_Signature">
    <vt:bool>false</vt:bool>
  </property>
  <property fmtid="{D5CDD505-2E9C-101B-9397-08002B2CF9AE}" pid="17" name="SharedWithUsers">
    <vt:lpwstr>125;#Jean-Marc AMOROTTI;#16;#Caroline COLOMBO;#137;#Anna-Carin KRANTZ;#148;#Benjamin SCHUBERT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</Properties>
</file>